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19.xml.rels" ContentType="application/vnd.openxmlformats-package.relationships+xml"/>
  <Override PartName="/ppt/notesSlides/notesSlide19.xml" ContentType="application/vnd.openxmlformats-officedocument.presentationml.notesSlid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8.jpeg" ContentType="image/jpeg"/>
  <Override PartName="/ppt/media/image5.png" ContentType="image/png"/>
  <Override PartName="/ppt/media/image6.jpeg" ContentType="image/jpeg"/>
  <Override PartName="/ppt/media/image7.jpeg" ContentType="image/jpe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_rels/slide24.xml.rels" ContentType="application/vnd.openxmlformats-package.relationships+xml"/>
  <Override PartName="/ppt/slides/_rels/slide15.xml.rels" ContentType="application/vnd.openxmlformats-package.relationships+xml"/>
  <Override PartName="/ppt/slides/_rels/slide31.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8.xml.rels" ContentType="application/vnd.openxmlformats-package.relationships+xml"/>
  <Override PartName="/ppt/slides/_rels/slide27.xml.rels" ContentType="application/vnd.openxmlformats-package.relationships+xml"/>
  <Override PartName="/ppt/slides/_rels/slide2.xml.rels" ContentType="application/vnd.openxmlformats-package.relationships+xml"/>
  <Override PartName="/ppt/slides/_rels/slide5.xml.rels" ContentType="application/vnd.openxmlformats-package.relationships+xml"/>
  <Override PartName="/ppt/slides/_rels/slide33.xml.rels" ContentType="application/vnd.openxmlformats-package.relationships+xml"/>
  <Override PartName="/ppt/slides/_rels/slide6.xml.rels" ContentType="application/vnd.openxmlformats-package.relationships+xml"/>
  <Override PartName="/ppt/slides/_rels/slide16.xml.rels" ContentType="application/vnd.openxmlformats-package.relationships+xml"/>
  <Override PartName="/ppt/slides/_rels/slide32.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20.xml.rels" ContentType="application/vnd.openxmlformats-package.relationships+xml"/>
  <Override PartName="/ppt/slides/_rels/slide1.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17.xml.rels" ContentType="application/vnd.openxmlformats-package.relationships+xml"/>
  <Override PartName="/ppt/slides/_rels/slide12.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9.xml.rels" ContentType="application/vnd.openxmlformats-package.relationships+xml"/>
  <Override PartName="/ppt/slides/_rels/slide3.xml.rels" ContentType="application/vnd.openxmlformats-package.relationships+xml"/>
  <Override PartName="/ppt/slides/_rels/slide9.xml.rels" ContentType="application/vnd.openxmlformats-package.relationships+xml"/>
  <Override PartName="/ppt/slides/_rels/slide28.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14.xml.rels" ContentType="application/vnd.openxmlformats-package.relationships+xml"/>
  <Override PartName="/ppt/slides/slide30.xml" ContentType="application/vnd.openxmlformats-officedocument.presentationml.slide+xml"/>
  <Override PartName="/ppt/slides/slide5.xml" ContentType="application/vnd.openxmlformats-officedocument.presentationml.slide+xml"/>
  <Override PartName="/ppt/slides/slide31.xml" ContentType="application/vnd.openxmlformats-officedocument.presentationml.slide+xml"/>
  <Override PartName="/ppt/slides/slide6.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216000" y="812520"/>
            <a:ext cx="7127280" cy="4008960"/>
          </a:xfrm>
          <a:prstGeom prst="rect">
            <a:avLst/>
          </a:prstGeom>
        </p:spPr>
        <p:txBody>
          <a:bodyPr lIns="0" rIns="0" tIns="0" bIns="0" anchor="ctr">
            <a:noAutofit/>
          </a:bodyPr>
          <a:p>
            <a:pPr algn="ctr"/>
            <a:r>
              <a:rPr b="0" lang="lv-LV" sz="4400" spc="-1" strike="noStrike">
                <a:latin typeface="Arial"/>
              </a:rPr>
              <a:t>Click to move the slide</a:t>
            </a:r>
            <a:endParaRPr b="0" lang="lv-LV" sz="4400" spc="-1" strike="noStrike">
              <a:latin typeface="Arial"/>
            </a:endParaRPr>
          </a:p>
        </p:txBody>
      </p:sp>
      <p:sp>
        <p:nvSpPr>
          <p:cNvPr id="77" name="PlaceHolder 2"/>
          <p:cNvSpPr>
            <a:spLocks noGrp="1"/>
          </p:cNvSpPr>
          <p:nvPr>
            <p:ph type="body"/>
          </p:nvPr>
        </p:nvSpPr>
        <p:spPr>
          <a:xfrm>
            <a:off x="756000" y="5078520"/>
            <a:ext cx="6047640" cy="4811040"/>
          </a:xfrm>
          <a:prstGeom prst="rect">
            <a:avLst/>
          </a:prstGeom>
        </p:spPr>
        <p:txBody>
          <a:bodyPr lIns="0" rIns="0" tIns="0" bIns="0">
            <a:noAutofit/>
          </a:bodyPr>
          <a:p>
            <a:r>
              <a:rPr b="0" lang="lv-LV" sz="2000" spc="-1" strike="noStrike">
                <a:latin typeface="Arial"/>
              </a:rPr>
              <a:t>Click to edit the notes format</a:t>
            </a:r>
            <a:endParaRPr b="0" lang="lv-LV" sz="2000" spc="-1" strike="noStrike">
              <a:latin typeface="Arial"/>
            </a:endParaRPr>
          </a:p>
        </p:txBody>
      </p:sp>
      <p:sp>
        <p:nvSpPr>
          <p:cNvPr id="78" name="PlaceHolder 3"/>
          <p:cNvSpPr>
            <a:spLocks noGrp="1"/>
          </p:cNvSpPr>
          <p:nvPr>
            <p:ph type="hdr"/>
          </p:nvPr>
        </p:nvSpPr>
        <p:spPr>
          <a:xfrm>
            <a:off x="0" y="0"/>
            <a:ext cx="3280680" cy="534240"/>
          </a:xfrm>
          <a:prstGeom prst="rect">
            <a:avLst/>
          </a:prstGeom>
        </p:spPr>
        <p:txBody>
          <a:bodyPr lIns="0" rIns="0" tIns="0" bIns="0">
            <a:noAutofit/>
          </a:bodyPr>
          <a:p>
            <a:r>
              <a:rPr b="0" lang="lv-LV" sz="1400" spc="-1" strike="noStrike">
                <a:latin typeface="Times New Roman"/>
              </a:rPr>
              <a:t>&lt;header&gt;</a:t>
            </a:r>
            <a:endParaRPr b="0" lang="lv-LV" sz="1400" spc="-1" strike="noStrike">
              <a:latin typeface="Times New Roman"/>
            </a:endParaRPr>
          </a:p>
        </p:txBody>
      </p:sp>
      <p:sp>
        <p:nvSpPr>
          <p:cNvPr id="79" name="PlaceHolder 4"/>
          <p:cNvSpPr>
            <a:spLocks noGrp="1"/>
          </p:cNvSpPr>
          <p:nvPr>
            <p:ph type="dt"/>
          </p:nvPr>
        </p:nvSpPr>
        <p:spPr>
          <a:xfrm>
            <a:off x="4278960" y="0"/>
            <a:ext cx="3280680" cy="534240"/>
          </a:xfrm>
          <a:prstGeom prst="rect">
            <a:avLst/>
          </a:prstGeom>
        </p:spPr>
        <p:txBody>
          <a:bodyPr lIns="0" rIns="0" tIns="0" bIns="0">
            <a:noAutofit/>
          </a:bodyPr>
          <a:p>
            <a:pPr algn="r"/>
            <a:r>
              <a:rPr b="0" lang="lv-LV" sz="1400" spc="-1" strike="noStrike">
                <a:latin typeface="Times New Roman"/>
              </a:rPr>
              <a:t>&lt;date/time&gt;</a:t>
            </a:r>
            <a:endParaRPr b="0" lang="lv-LV" sz="1400" spc="-1" strike="noStrike">
              <a:latin typeface="Times New Roman"/>
            </a:endParaRPr>
          </a:p>
        </p:txBody>
      </p:sp>
      <p:sp>
        <p:nvSpPr>
          <p:cNvPr id="80" name="PlaceHolder 5"/>
          <p:cNvSpPr>
            <a:spLocks noGrp="1"/>
          </p:cNvSpPr>
          <p:nvPr>
            <p:ph type="ftr"/>
          </p:nvPr>
        </p:nvSpPr>
        <p:spPr>
          <a:xfrm>
            <a:off x="0" y="10157400"/>
            <a:ext cx="3280680" cy="534240"/>
          </a:xfrm>
          <a:prstGeom prst="rect">
            <a:avLst/>
          </a:prstGeom>
        </p:spPr>
        <p:txBody>
          <a:bodyPr lIns="0" rIns="0" tIns="0" bIns="0" anchor="b">
            <a:noAutofit/>
          </a:bodyPr>
          <a:p>
            <a:r>
              <a:rPr b="0" lang="lv-LV" sz="1400" spc="-1" strike="noStrike">
                <a:latin typeface="Times New Roman"/>
              </a:rPr>
              <a:t>&lt;footer&gt;</a:t>
            </a:r>
            <a:endParaRPr b="0" lang="lv-LV" sz="1400" spc="-1" strike="noStrike">
              <a:latin typeface="Times New Roman"/>
            </a:endParaRPr>
          </a:p>
        </p:txBody>
      </p:sp>
      <p:sp>
        <p:nvSpPr>
          <p:cNvPr id="81"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45BA4170-0C13-44B3-8BB1-2201005757CC}" type="slidenum">
              <a:rPr b="0" lang="lv-LV" sz="1400" spc="-1" strike="noStrike">
                <a:latin typeface="Times New Roman"/>
              </a:rPr>
              <a:t>&lt;number&gt;</a:t>
            </a:fld>
            <a:endParaRPr b="0" lang="lv-LV"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type="sldImg"/>
          </p:nvPr>
        </p:nvSpPr>
        <p:spPr>
          <a:xfrm>
            <a:off x="1143000" y="685800"/>
            <a:ext cx="4569840" cy="3426840"/>
          </a:xfrm>
          <a:prstGeom prst="rect">
            <a:avLst/>
          </a:prstGeom>
        </p:spPr>
      </p:sp>
      <p:sp>
        <p:nvSpPr>
          <p:cNvPr id="146" name="PlaceHolder 2"/>
          <p:cNvSpPr>
            <a:spLocks noGrp="1"/>
          </p:cNvSpPr>
          <p:nvPr>
            <p:ph type="body"/>
          </p:nvPr>
        </p:nvSpPr>
        <p:spPr>
          <a:xfrm>
            <a:off x="685800" y="4343400"/>
            <a:ext cx="5484240" cy="4112640"/>
          </a:xfrm>
          <a:prstGeom prst="rect">
            <a:avLst/>
          </a:prstGeom>
        </p:spPr>
        <p:txBody>
          <a:bodyPr lIns="0" rIns="0" tIns="0" bIns="0">
            <a:normAutofit/>
          </a:bodyPr>
          <a:p>
            <a:endParaRPr b="0" lang="lv-LV" sz="2000" spc="-1" strike="noStrike">
              <a:latin typeface="Arial"/>
            </a:endParaRPr>
          </a:p>
        </p:txBody>
      </p:sp>
      <p:sp>
        <p:nvSpPr>
          <p:cNvPr id="147" name="CustomShape 3"/>
          <p:cNvSpPr/>
          <p:nvPr/>
        </p:nvSpPr>
        <p:spPr>
          <a:xfrm>
            <a:off x="3884760" y="8685360"/>
            <a:ext cx="2969640" cy="455040"/>
          </a:xfrm>
          <a:prstGeom prst="rect">
            <a:avLst/>
          </a:prstGeom>
          <a:noFill/>
          <a:ln w="0">
            <a:noFill/>
          </a:ln>
        </p:spPr>
        <p:style>
          <a:lnRef idx="0"/>
          <a:fillRef idx="0"/>
          <a:effectRef idx="0"/>
          <a:fontRef idx="minor"/>
        </p:style>
        <p:txBody>
          <a:bodyPr lIns="90000" rIns="90000" tIns="45000" bIns="45000" anchor="b">
            <a:noAutofit/>
          </a:bodyPr>
          <a:p>
            <a:pPr algn="r">
              <a:lnSpc>
                <a:spcPct val="100000"/>
              </a:lnSpc>
            </a:pPr>
            <a:fld id="{669FA093-BD69-4C91-B5FE-61EEC8DCA587}" type="slidenum">
              <a:rPr b="0" lang="lv-LV" sz="1200" spc="-1" strike="noStrike">
                <a:solidFill>
                  <a:srgbClr val="000000"/>
                </a:solidFill>
                <a:latin typeface="+mn-lt"/>
                <a:ea typeface="+mn-ea"/>
              </a:rPr>
              <a:t>19</a:t>
            </a:fld>
            <a:endParaRPr b="0" lang="lv-LV" sz="12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lv-LV"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lv-LV"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lv-LV"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lv-LV"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lv-LV"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lv-LV"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lv-LV"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lv-LV"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lv-LV"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lv-LV"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rIns="0" tIns="0" bIns="0">
            <a:normAutofit/>
          </a:bodyPr>
          <a:p>
            <a:endParaRPr b="0" lang="lv-LV"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rIns="0" tIns="0" bIns="0">
            <a:normAutofit/>
          </a:bodyPr>
          <a:p>
            <a:endParaRPr b="0" lang="lv-LV" sz="3200" spc="-1" strike="noStrike">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rIns="0" tIns="0" bIns="0">
            <a:normAutofit/>
          </a:bodyPr>
          <a:p>
            <a:endParaRPr b="0" lang="lv-LV"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lv-LV"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rIns="0" tIns="0" bIns="0">
            <a:normAutofit/>
          </a:bodyPr>
          <a:p>
            <a:endParaRPr b="0" lang="lv-LV" sz="3200" spc="-1" strike="noStrike">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rIns="0" tIns="0" bIns="0">
            <a:normAutofit/>
          </a:bodyPr>
          <a:p>
            <a:endParaRPr b="0" lang="lv-LV" sz="3200" spc="-1" strike="noStrike">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lv-LV"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rIns="0" tIns="0" bIns="0">
            <a:normAutofit/>
          </a:bodyPr>
          <a:p>
            <a:endParaRPr b="0" lang="lv-LV" sz="3200" spc="-1" strike="noStrike">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rIns="0" tIns="0" bIns="0">
            <a:normAutofit/>
          </a:bodyPr>
          <a:p>
            <a:endParaRPr b="0" lang="lv-LV" sz="3200" spc="-1" strike="noStrike">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rIns="0" tIns="0" bIns="0">
            <a:normAutofit/>
          </a:bodyPr>
          <a:p>
            <a:endParaRPr b="0" lang="lv-LV" sz="3200" spc="-1" strike="noStrike">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rIns="0" tIns="0" bIns="0">
            <a:normAutofit/>
          </a:bodyPr>
          <a:p>
            <a:endParaRPr b="0" lang="lv-LV" sz="3200" spc="-1" strike="noStrike">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rIns="0" tIns="0" bIns="0">
            <a:normAutofit/>
          </a:bodyPr>
          <a:p>
            <a:endParaRPr b="0" lang="lv-LV" sz="3200" spc="-1" strike="noStrike">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rIns="0" tIns="0" bIns="0">
            <a:normAutofit/>
          </a:bodyPr>
          <a:p>
            <a:endParaRPr b="0" lang="lv-LV" sz="3200" spc="-1" strike="noStrike">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rIns="0" tIns="0" bIns="0">
            <a:normAutofit/>
          </a:bodyPr>
          <a:p>
            <a:endParaRPr b="0" lang="lv-LV" sz="3200" spc="-1" strike="noStrike">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rIns="0" tIns="0" bIns="0">
            <a:normAutofit/>
          </a:bodyPr>
          <a:p>
            <a:endParaRPr b="0" lang="lv-LV" sz="3200" spc="-1" strike="noStrike">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rIns="0" tIns="0" bIns="0">
            <a:normAutofit/>
          </a:bodyPr>
          <a:p>
            <a:endParaRPr b="0" lang="lv-LV" sz="3200" spc="-1" strike="noStrike">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rIns="0" tIns="0" bIns="0">
            <a:normAutofit/>
          </a:bodyPr>
          <a:p>
            <a:endParaRPr b="0" lang="lv-LV" sz="3200" spc="-1" strike="noStrike">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rIns="0" tIns="0" bIns="0">
            <a:normAutofit/>
          </a:bodyPr>
          <a:p>
            <a:endParaRPr b="0" lang="lv-LV" sz="3200" spc="-1" strike="noStrike">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rIns="0" tIns="0" bIns="0">
            <a:normAutofit/>
          </a:bodyPr>
          <a:p>
            <a:endParaRPr b="0" lang="lv-LV" sz="3200" spc="-1" strike="noStrike">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rIns="0" tIns="0" bIns="0">
            <a:normAutofit/>
          </a:bodyPr>
          <a:p>
            <a:endParaRPr b="0" lang="lv-LV" sz="3200" spc="-1" strike="noStrike">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lv-LV"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lv-LV"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lv-LV"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lv-LV"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lv-LV"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lv-LV"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lv-LV"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lv-LV"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lv-LV"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lv-LV"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lv-LV"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lv-LV"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lv-LV"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3600"/>
            <a:ext cx="8228880" cy="1144440"/>
          </a:xfrm>
          <a:prstGeom prst="rect">
            <a:avLst/>
          </a:prstGeom>
        </p:spPr>
        <p:txBody>
          <a:bodyPr lIns="0" rIns="0" tIns="0" bIns="0" anchor="ctr">
            <a:noAutofit/>
          </a:bodyPr>
          <a:p>
            <a:r>
              <a:rPr b="0" lang="lv-LV" sz="1800" spc="-1" strike="noStrike">
                <a:latin typeface="Arial"/>
              </a:rPr>
              <a:t>Click to edit the title text format</a:t>
            </a:r>
            <a:endParaRPr b="0" lang="lv-LV" sz="1800" spc="-1" strike="noStrike">
              <a:latin typeface="Arial"/>
            </a:endParaRPr>
          </a:p>
        </p:txBody>
      </p:sp>
      <p:sp>
        <p:nvSpPr>
          <p:cNvPr id="1" name="PlaceHolder 2"/>
          <p:cNvSpPr>
            <a:spLocks noGrp="1"/>
          </p:cNvSpPr>
          <p:nvPr>
            <p:ph type="body"/>
          </p:nvPr>
        </p:nvSpPr>
        <p:spPr>
          <a:xfrm>
            <a:off x="457200" y="1604520"/>
            <a:ext cx="8228880" cy="397692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lv-LV" sz="1800" spc="-1" strike="noStrike">
                <a:latin typeface="Arial"/>
              </a:rPr>
              <a:t>Click to edit the outline text format</a:t>
            </a:r>
            <a:endParaRPr b="0" lang="lv-LV" sz="1800" spc="-1" strike="noStrike">
              <a:latin typeface="Arial"/>
            </a:endParaRPr>
          </a:p>
          <a:p>
            <a:pPr lvl="1" marL="864000" indent="-324000">
              <a:spcBef>
                <a:spcPts val="1134"/>
              </a:spcBef>
              <a:buClr>
                <a:srgbClr val="000000"/>
              </a:buClr>
              <a:buSzPct val="75000"/>
              <a:buFont typeface="Symbol" charset="2"/>
              <a:buChar char=""/>
            </a:pPr>
            <a:r>
              <a:rPr b="0" lang="lv-LV" sz="1800" spc="-1" strike="noStrike">
                <a:latin typeface="Arial"/>
              </a:rPr>
              <a:t>Second Outline Level</a:t>
            </a:r>
            <a:endParaRPr b="0" lang="lv-LV" sz="1800" spc="-1" strike="noStrike">
              <a:latin typeface="Arial"/>
            </a:endParaRPr>
          </a:p>
          <a:p>
            <a:pPr lvl="2" marL="1296000" indent="-288000">
              <a:spcBef>
                <a:spcPts val="850"/>
              </a:spcBef>
              <a:buClr>
                <a:srgbClr val="000000"/>
              </a:buClr>
              <a:buSzPct val="45000"/>
              <a:buFont typeface="Wingdings" charset="2"/>
              <a:buChar char=""/>
            </a:pPr>
            <a:r>
              <a:rPr b="0" lang="lv-LV" sz="1800" spc="-1" strike="noStrike">
                <a:latin typeface="Arial"/>
              </a:rPr>
              <a:t>Third Outline Level</a:t>
            </a:r>
            <a:endParaRPr b="0" lang="lv-LV" sz="1800" spc="-1" strike="noStrike">
              <a:latin typeface="Arial"/>
            </a:endParaRPr>
          </a:p>
          <a:p>
            <a:pPr lvl="3" marL="1728000" indent="-216000">
              <a:spcBef>
                <a:spcPts val="567"/>
              </a:spcBef>
              <a:buClr>
                <a:srgbClr val="000000"/>
              </a:buClr>
              <a:buSzPct val="75000"/>
              <a:buFont typeface="Symbol" charset="2"/>
              <a:buChar char=""/>
            </a:pPr>
            <a:r>
              <a:rPr b="0" lang="lv-LV" sz="1800" spc="-1" strike="noStrike">
                <a:latin typeface="Arial"/>
              </a:rPr>
              <a:t>Fourth Outline Level</a:t>
            </a:r>
            <a:endParaRPr b="0" lang="lv-LV" sz="1800" spc="-1" strike="noStrike">
              <a:latin typeface="Arial"/>
            </a:endParaRPr>
          </a:p>
          <a:p>
            <a:pPr lvl="4" marL="2160000" indent="-216000">
              <a:spcBef>
                <a:spcPts val="283"/>
              </a:spcBef>
              <a:buClr>
                <a:srgbClr val="000000"/>
              </a:buClr>
              <a:buSzPct val="45000"/>
              <a:buFont typeface="Wingdings" charset="2"/>
              <a:buChar char=""/>
            </a:pPr>
            <a:r>
              <a:rPr b="0" lang="lv-LV" sz="1800" spc="-1" strike="noStrike">
                <a:latin typeface="Arial"/>
              </a:rPr>
              <a:t>Fifth Outline Level</a:t>
            </a:r>
            <a:endParaRPr b="0" lang="lv-LV" sz="1800" spc="-1" strike="noStrike">
              <a:latin typeface="Arial"/>
            </a:endParaRPr>
          </a:p>
          <a:p>
            <a:pPr lvl="5" marL="2592000" indent="-216000">
              <a:spcBef>
                <a:spcPts val="283"/>
              </a:spcBef>
              <a:buClr>
                <a:srgbClr val="000000"/>
              </a:buClr>
              <a:buSzPct val="45000"/>
              <a:buFont typeface="Wingdings" charset="2"/>
              <a:buChar char=""/>
            </a:pPr>
            <a:r>
              <a:rPr b="0" lang="lv-LV" sz="1800" spc="-1" strike="noStrike">
                <a:latin typeface="Arial"/>
              </a:rPr>
              <a:t>Sixth Outline Level</a:t>
            </a:r>
            <a:endParaRPr b="0" lang="lv-LV" sz="1800" spc="-1" strike="noStrike">
              <a:latin typeface="Arial"/>
            </a:endParaRPr>
          </a:p>
          <a:p>
            <a:pPr lvl="6" marL="3024000" indent="-216000">
              <a:spcBef>
                <a:spcPts val="283"/>
              </a:spcBef>
              <a:buClr>
                <a:srgbClr val="000000"/>
              </a:buClr>
              <a:buSzPct val="45000"/>
              <a:buFont typeface="Wingdings" charset="2"/>
              <a:buChar char=""/>
            </a:pPr>
            <a:r>
              <a:rPr b="0" lang="lv-LV" sz="1800" spc="-1" strike="noStrike">
                <a:latin typeface="Arial"/>
              </a:rPr>
              <a:t>Seventh Outline Level</a:t>
            </a:r>
            <a:endParaRPr b="0" lang="lv-LV" sz="18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lv-LV" sz="4400" spc="-1" strike="noStrike">
                <a:latin typeface="Arial"/>
              </a:rPr>
              <a:t>Click to edit the title text format</a:t>
            </a:r>
            <a:endParaRPr b="0" lang="lv-LV" sz="4400" spc="-1" strike="noStrike">
              <a:latin typeface="Arial"/>
            </a:endParaRPr>
          </a:p>
        </p:txBody>
      </p:sp>
      <p:sp>
        <p:nvSpPr>
          <p:cNvPr id="39"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lv-LV" sz="3200" spc="-1" strike="noStrike">
                <a:latin typeface="Arial"/>
              </a:rPr>
              <a:t>Click to edit the outline text format</a:t>
            </a:r>
            <a:endParaRPr b="0" lang="lv-LV" sz="3200" spc="-1" strike="noStrike">
              <a:latin typeface="Arial"/>
            </a:endParaRPr>
          </a:p>
          <a:p>
            <a:pPr lvl="1" marL="864000" indent="-324000">
              <a:spcBef>
                <a:spcPts val="1134"/>
              </a:spcBef>
              <a:buClr>
                <a:srgbClr val="000000"/>
              </a:buClr>
              <a:buSzPct val="75000"/>
              <a:buFont typeface="Symbol" charset="2"/>
              <a:buChar char=""/>
            </a:pPr>
            <a:r>
              <a:rPr b="0" lang="lv-LV" sz="2800" spc="-1" strike="noStrike">
                <a:latin typeface="Arial"/>
              </a:rPr>
              <a:t>Second Outline Level</a:t>
            </a:r>
            <a:endParaRPr b="0" lang="lv-LV" sz="2800" spc="-1" strike="noStrike">
              <a:latin typeface="Arial"/>
            </a:endParaRPr>
          </a:p>
          <a:p>
            <a:pPr lvl="2" marL="1296000" indent="-288000">
              <a:spcBef>
                <a:spcPts val="850"/>
              </a:spcBef>
              <a:buClr>
                <a:srgbClr val="000000"/>
              </a:buClr>
              <a:buSzPct val="45000"/>
              <a:buFont typeface="Wingdings" charset="2"/>
              <a:buChar char=""/>
            </a:pPr>
            <a:r>
              <a:rPr b="0" lang="lv-LV" sz="2400" spc="-1" strike="noStrike">
                <a:latin typeface="Arial"/>
              </a:rPr>
              <a:t>Third Outline Level</a:t>
            </a:r>
            <a:endParaRPr b="0" lang="lv-LV" sz="2400" spc="-1" strike="noStrike">
              <a:latin typeface="Arial"/>
            </a:endParaRPr>
          </a:p>
          <a:p>
            <a:pPr lvl="3" marL="1728000" indent="-216000">
              <a:spcBef>
                <a:spcPts val="567"/>
              </a:spcBef>
              <a:buClr>
                <a:srgbClr val="000000"/>
              </a:buClr>
              <a:buSzPct val="75000"/>
              <a:buFont typeface="Symbol" charset="2"/>
              <a:buChar char=""/>
            </a:pPr>
            <a:r>
              <a:rPr b="0" lang="lv-LV" sz="2000" spc="-1" strike="noStrike">
                <a:latin typeface="Arial"/>
              </a:rPr>
              <a:t>Fourth Outline Level</a:t>
            </a:r>
            <a:endParaRPr b="0" lang="lv-LV" sz="2000" spc="-1" strike="noStrike">
              <a:latin typeface="Arial"/>
            </a:endParaRPr>
          </a:p>
          <a:p>
            <a:pPr lvl="4" marL="2160000" indent="-216000">
              <a:spcBef>
                <a:spcPts val="283"/>
              </a:spcBef>
              <a:buClr>
                <a:srgbClr val="000000"/>
              </a:buClr>
              <a:buSzPct val="45000"/>
              <a:buFont typeface="Wingdings" charset="2"/>
              <a:buChar char=""/>
            </a:pPr>
            <a:r>
              <a:rPr b="0" lang="lv-LV" sz="2000" spc="-1" strike="noStrike">
                <a:latin typeface="Arial"/>
              </a:rPr>
              <a:t>Fifth Outline Level</a:t>
            </a:r>
            <a:endParaRPr b="0" lang="lv-LV" sz="2000" spc="-1" strike="noStrike">
              <a:latin typeface="Arial"/>
            </a:endParaRPr>
          </a:p>
          <a:p>
            <a:pPr lvl="5" marL="2592000" indent="-216000">
              <a:spcBef>
                <a:spcPts val="283"/>
              </a:spcBef>
              <a:buClr>
                <a:srgbClr val="000000"/>
              </a:buClr>
              <a:buSzPct val="45000"/>
              <a:buFont typeface="Wingdings" charset="2"/>
              <a:buChar char=""/>
            </a:pPr>
            <a:r>
              <a:rPr b="0" lang="lv-LV" sz="2000" spc="-1" strike="noStrike">
                <a:latin typeface="Arial"/>
              </a:rPr>
              <a:t>Sixth Outline Level</a:t>
            </a:r>
            <a:endParaRPr b="0" lang="lv-LV" sz="2000" spc="-1" strike="noStrike">
              <a:latin typeface="Arial"/>
            </a:endParaRPr>
          </a:p>
          <a:p>
            <a:pPr lvl="6" marL="3024000" indent="-216000">
              <a:spcBef>
                <a:spcPts val="283"/>
              </a:spcBef>
              <a:buClr>
                <a:srgbClr val="000000"/>
              </a:buClr>
              <a:buSzPct val="45000"/>
              <a:buFont typeface="Wingdings" charset="2"/>
              <a:buChar char=""/>
            </a:pPr>
            <a:r>
              <a:rPr b="0" lang="lv-LV" sz="2000" spc="-1" strike="noStrike">
                <a:latin typeface="Arial"/>
              </a:rPr>
              <a:t>Seventh Outline Level</a:t>
            </a:r>
            <a:endParaRPr b="0" lang="lv-LV"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naudasskola.lv/" TargetMode="External"/><Relationship Id="rId2" Type="http://schemas.openxmlformats.org/officeDocument/2006/relationships/hyperlink" Target="https://www.naudasskola.lv/lv/skaties/filmas" TargetMode="External"/><Relationship Id="rId3" Type="http://schemas.openxmlformats.org/officeDocument/2006/relationships/hyperlink" Target="https://klientuskola.lv/" TargetMode="External"/><Relationship Id="rId4" Type="http://schemas.openxmlformats.org/officeDocument/2006/relationships/hyperlink" Target="https://konti.ptac.gov.lv/" TargetMode="External"/><Relationship Id="rId5"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hyperlink" Target="https://www.latvijasnotars.lv/services/17" TargetMode="External"/><Relationship Id="rId2"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3.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82" name="Group 1"/>
          <p:cNvGrpSpPr/>
          <p:nvPr/>
        </p:nvGrpSpPr>
        <p:grpSpPr>
          <a:xfrm>
            <a:off x="428760" y="5257800"/>
            <a:ext cx="8355960" cy="1427400"/>
            <a:chOff x="428760" y="5257800"/>
            <a:chExt cx="8355960" cy="1427400"/>
          </a:xfrm>
        </p:grpSpPr>
        <p:pic>
          <p:nvPicPr>
            <p:cNvPr id="83" name="Picture 5" descr=""/>
            <p:cNvPicPr/>
            <p:nvPr/>
          </p:nvPicPr>
          <p:blipFill>
            <a:blip r:embed="rId1"/>
            <a:stretch/>
          </p:blipFill>
          <p:spPr>
            <a:xfrm>
              <a:off x="428760" y="5613120"/>
              <a:ext cx="1438920" cy="750240"/>
            </a:xfrm>
            <a:prstGeom prst="rect">
              <a:avLst/>
            </a:prstGeom>
            <a:ln w="0">
              <a:noFill/>
            </a:ln>
          </p:spPr>
        </p:pic>
        <p:pic>
          <p:nvPicPr>
            <p:cNvPr id="84" name="Picture 6" descr=""/>
            <p:cNvPicPr/>
            <p:nvPr/>
          </p:nvPicPr>
          <p:blipFill>
            <a:blip r:embed="rId2"/>
            <a:stretch/>
          </p:blipFill>
          <p:spPr>
            <a:xfrm>
              <a:off x="2235600" y="5613120"/>
              <a:ext cx="1438920" cy="750240"/>
            </a:xfrm>
            <a:prstGeom prst="rect">
              <a:avLst/>
            </a:prstGeom>
            <a:ln w="0">
              <a:noFill/>
            </a:ln>
          </p:spPr>
        </p:pic>
        <p:pic>
          <p:nvPicPr>
            <p:cNvPr id="85" name="Picture 7" descr=""/>
            <p:cNvPicPr/>
            <p:nvPr/>
          </p:nvPicPr>
          <p:blipFill>
            <a:blip r:embed="rId3"/>
            <a:stretch/>
          </p:blipFill>
          <p:spPr>
            <a:xfrm>
              <a:off x="3757680" y="5613120"/>
              <a:ext cx="1438920" cy="750240"/>
            </a:xfrm>
            <a:prstGeom prst="rect">
              <a:avLst/>
            </a:prstGeom>
            <a:ln w="0">
              <a:noFill/>
            </a:ln>
          </p:spPr>
        </p:pic>
        <p:pic>
          <p:nvPicPr>
            <p:cNvPr id="86" name="Picture 8" descr=""/>
            <p:cNvPicPr/>
            <p:nvPr/>
          </p:nvPicPr>
          <p:blipFill>
            <a:blip r:embed="rId4"/>
            <a:stretch/>
          </p:blipFill>
          <p:spPr>
            <a:xfrm>
              <a:off x="5279400" y="5613120"/>
              <a:ext cx="1438920" cy="750240"/>
            </a:xfrm>
            <a:prstGeom prst="rect">
              <a:avLst/>
            </a:prstGeom>
            <a:ln w="0">
              <a:noFill/>
            </a:ln>
          </p:spPr>
        </p:pic>
        <p:pic>
          <p:nvPicPr>
            <p:cNvPr id="87" name="Picture 9" descr=""/>
            <p:cNvPicPr/>
            <p:nvPr/>
          </p:nvPicPr>
          <p:blipFill>
            <a:blip r:embed="rId5"/>
            <a:stretch/>
          </p:blipFill>
          <p:spPr>
            <a:xfrm>
              <a:off x="6944400" y="5257800"/>
              <a:ext cx="1840320" cy="1427400"/>
            </a:xfrm>
            <a:prstGeom prst="rect">
              <a:avLst/>
            </a:prstGeom>
            <a:ln w="0">
              <a:noFill/>
            </a:ln>
          </p:spPr>
        </p:pic>
      </p:grpSp>
      <p:sp>
        <p:nvSpPr>
          <p:cNvPr id="88" name="CustomShape 2"/>
          <p:cNvSpPr/>
          <p:nvPr/>
        </p:nvSpPr>
        <p:spPr>
          <a:xfrm>
            <a:off x="-60120" y="607680"/>
            <a:ext cx="9138600" cy="2382120"/>
          </a:xfrm>
          <a:prstGeom prst="rect">
            <a:avLst/>
          </a:prstGeom>
          <a:noFill/>
          <a:ln w="0">
            <a:noFill/>
          </a:ln>
        </p:spPr>
        <p:style>
          <a:lnRef idx="0"/>
          <a:fillRef idx="0"/>
          <a:effectRef idx="0"/>
          <a:fontRef idx="minor"/>
        </p:style>
        <p:txBody>
          <a:bodyPr lIns="90000" rIns="90000" tIns="45000" bIns="45000" anchor="b">
            <a:normAutofit/>
          </a:bodyPr>
          <a:p>
            <a:pPr algn="ctr">
              <a:lnSpc>
                <a:spcPct val="90000"/>
              </a:lnSpc>
            </a:pPr>
            <a:r>
              <a:rPr b="1" lang="lv-LV" sz="6000" spc="-1" strike="noStrike">
                <a:solidFill>
                  <a:srgbClr val="000000"/>
                </a:solidFill>
                <a:latin typeface="Calibri"/>
                <a:ea typeface="DejaVu Sans"/>
              </a:rPr>
              <a:t>Tiesību pamati</a:t>
            </a:r>
            <a:endParaRPr b="0" lang="lv-LV" sz="6000" spc="-1" strike="noStrike">
              <a:latin typeface="Arial"/>
            </a:endParaRPr>
          </a:p>
          <a:p>
            <a:pPr algn="ctr">
              <a:lnSpc>
                <a:spcPct val="90000"/>
              </a:lnSpc>
            </a:pPr>
            <a:r>
              <a:rPr b="1" lang="lv-LV" sz="4800" spc="-1" strike="noStrike">
                <a:solidFill>
                  <a:srgbClr val="000000"/>
                </a:solidFill>
                <a:latin typeface="Calibri"/>
                <a:ea typeface="DejaVu Sans"/>
              </a:rPr>
              <a:t>senioriem</a:t>
            </a:r>
            <a:endParaRPr b="0" lang="lv-LV" sz="4800" spc="-1" strike="noStrike">
              <a:latin typeface="Arial"/>
            </a:endParaRPr>
          </a:p>
        </p:txBody>
      </p:sp>
      <p:sp>
        <p:nvSpPr>
          <p:cNvPr id="89" name="CustomShape 3"/>
          <p:cNvSpPr/>
          <p:nvPr/>
        </p:nvSpPr>
        <p:spPr>
          <a:xfrm>
            <a:off x="-60120" y="3509280"/>
            <a:ext cx="9138600" cy="1650240"/>
          </a:xfrm>
          <a:prstGeom prst="rect">
            <a:avLst/>
          </a:prstGeom>
          <a:noFill/>
          <a:ln w="0">
            <a:noFill/>
          </a:ln>
        </p:spPr>
        <p:style>
          <a:lnRef idx="0"/>
          <a:fillRef idx="0"/>
          <a:effectRef idx="0"/>
          <a:fontRef idx="minor"/>
        </p:style>
        <p:txBody>
          <a:bodyPr lIns="90000" rIns="90000" tIns="45000" bIns="45000">
            <a:noAutofit/>
          </a:bodyPr>
          <a:p>
            <a:pPr algn="ctr">
              <a:lnSpc>
                <a:spcPct val="100000"/>
              </a:lnSpc>
            </a:pPr>
            <a:r>
              <a:rPr b="0" lang="lv-LV" sz="3200" spc="-1" strike="noStrike">
                <a:solidFill>
                  <a:srgbClr val="000000"/>
                </a:solidFill>
                <a:latin typeface="Arial"/>
                <a:ea typeface="DejaVu Sans"/>
              </a:rPr>
              <a:t>Gražina Jedemskienė, Laima Skinderienė, Andrejs Vanags</a:t>
            </a:r>
            <a:endParaRPr b="0" lang="lv-LV" sz="3200" spc="-1" strike="noStrike">
              <a:latin typeface="Arial"/>
            </a:endParaRPr>
          </a:p>
          <a:p>
            <a:pPr algn="ctr">
              <a:lnSpc>
                <a:spcPct val="100000"/>
              </a:lnSpc>
            </a:pPr>
            <a:endParaRPr b="0" lang="lv-LV" sz="3200" spc="-1" strike="noStrike">
              <a:latin typeface="Arial"/>
            </a:endParaRPr>
          </a:p>
          <a:p>
            <a:pPr algn="ctr">
              <a:lnSpc>
                <a:spcPct val="100000"/>
              </a:lnSpc>
            </a:pPr>
            <a:r>
              <a:rPr b="0" lang="lv-LV" sz="3200" spc="-1" strike="noStrike">
                <a:solidFill>
                  <a:srgbClr val="000000"/>
                </a:solidFill>
                <a:latin typeface="Arial"/>
                <a:ea typeface="DejaVu Sans"/>
              </a:rPr>
              <a:t>2021</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CustomShape 1"/>
          <p:cNvSpPr/>
          <p:nvPr/>
        </p:nvSpPr>
        <p:spPr>
          <a:xfrm>
            <a:off x="395640" y="332640"/>
            <a:ext cx="8289000" cy="6309000"/>
          </a:xfrm>
          <a:prstGeom prst="rect">
            <a:avLst/>
          </a:prstGeom>
          <a:noFill/>
          <a:ln w="0">
            <a:noFill/>
          </a:ln>
        </p:spPr>
        <p:style>
          <a:lnRef idx="0"/>
          <a:fillRef idx="0"/>
          <a:effectRef idx="0"/>
          <a:fontRef idx="minor"/>
        </p:style>
        <p:txBody>
          <a:bodyPr lIns="90000" rIns="90000" tIns="45000" bIns="45000">
            <a:normAutofit fontScale="78000"/>
          </a:bodyPr>
          <a:p>
            <a:pPr>
              <a:lnSpc>
                <a:spcPct val="100000"/>
              </a:lnSpc>
              <a:spcBef>
                <a:spcPts val="641"/>
              </a:spcBef>
            </a:pPr>
            <a:endParaRPr b="0" lang="lv-LV" sz="18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Tiklīdz kartes PIN kods tika saglabāts, nekavējoties iznīcini tā aploksni</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Nekādā gadījumā neatklājiet savas kartes PIN kodu nevienam, ieskaitot ģimenes locekļus, paziņas vai bankas darbiniekus </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Vienmēr pārbaudi apmaksas summu pirms kartes PIN koda ievadīšanas </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Neļauj nevienam redzēt PIN kodu, kuru ievadi bankomātā vai bankas terminālā veikalā, piesedz klaviatūru ar roku</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Seko maksājuma veikšanai veikalā. Neļauj nest projām savu karti, vienmēr seko tam, ko cits cilvēks dara ar to </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Regulāri pārbaudi bankas konta stāvokli. Nosaki saprātīgu kredītkartes un maksājumu limitus</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400" spc="-1" strike="noStrike">
                <a:solidFill>
                  <a:srgbClr val="000000"/>
                </a:solidFill>
                <a:latin typeface="Calibri"/>
                <a:ea typeface="DejaVu Sans"/>
              </a:rPr>
              <a:t>Noderīgie resursi</a:t>
            </a:r>
            <a:endParaRPr b="0" lang="lv-LV" sz="4400" spc="-1" strike="noStrike">
              <a:latin typeface="Arial"/>
            </a:endParaRPr>
          </a:p>
        </p:txBody>
      </p:sp>
      <p:sp>
        <p:nvSpPr>
          <p:cNvPr id="106" name="CustomShape 2"/>
          <p:cNvSpPr/>
          <p:nvPr/>
        </p:nvSpPr>
        <p:spPr>
          <a:xfrm>
            <a:off x="457200" y="1786680"/>
            <a:ext cx="8227440" cy="4692600"/>
          </a:xfrm>
          <a:prstGeom prst="rect">
            <a:avLst/>
          </a:prstGeom>
          <a:noFill/>
          <a:ln w="0">
            <a:noFill/>
          </a:ln>
        </p:spPr>
        <p:style>
          <a:lnRef idx="0"/>
          <a:fillRef idx="0"/>
          <a:effectRef idx="0"/>
          <a:fontRef idx="minor"/>
        </p:style>
        <p:txBody>
          <a:bodyPr lIns="90000" rIns="90000" tIns="45000" bIns="45000">
            <a:normAutofit/>
          </a:bodyPr>
          <a:p>
            <a:pPr marL="216000" indent="-215280">
              <a:lnSpc>
                <a:spcPct val="100000"/>
              </a:lnSpc>
              <a:buClr>
                <a:srgbClr val="000000"/>
              </a:buClr>
              <a:buFont typeface="Symbol"/>
              <a:buChar char=""/>
            </a:pPr>
            <a:r>
              <a:rPr b="0" lang="lv-LV" sz="2800" spc="-1" strike="noStrike">
                <a:solidFill>
                  <a:srgbClr val="000000"/>
                </a:solidFill>
                <a:latin typeface="Calibri"/>
                <a:ea typeface="DejaVu Sans"/>
              </a:rPr>
              <a:t>Naudas skola – </a:t>
            </a:r>
            <a:r>
              <a:rPr b="0" lang="lv-LV" sz="2800" spc="-1" strike="noStrike" u="sng">
                <a:solidFill>
                  <a:srgbClr val="0000ff"/>
                </a:solidFill>
                <a:uFillTx/>
                <a:latin typeface="Calibri"/>
                <a:ea typeface="DejaVu Sans"/>
                <a:hlinkClick r:id="rId1"/>
              </a:rPr>
              <a:t>https://naudasskola.lv</a:t>
            </a:r>
            <a:r>
              <a:rPr b="0" lang="lv-LV" sz="2800" spc="-1" strike="noStrike">
                <a:solidFill>
                  <a:srgbClr val="000000"/>
                </a:solidFill>
                <a:latin typeface="Calibri"/>
                <a:ea typeface="DejaVu Sans"/>
              </a:rPr>
              <a:t> - raksti, video un spēles finanšu pratības uzlabošanai, kuru uztur Latvijas banka</a:t>
            </a:r>
            <a:endParaRPr b="0" lang="lv-LV" sz="2800" spc="-1" strike="noStrike">
              <a:latin typeface="Arial"/>
            </a:endParaRPr>
          </a:p>
          <a:p>
            <a:pPr lvl="1" marL="432000" indent="-215280">
              <a:lnSpc>
                <a:spcPct val="100000"/>
              </a:lnSpc>
              <a:buClr>
                <a:srgbClr val="000000"/>
              </a:buClr>
              <a:buSzPct val="45000"/>
              <a:buFont typeface="Symbol"/>
              <a:buChar char=""/>
            </a:pPr>
            <a:r>
              <a:rPr b="0" lang="lv-LV" sz="2800" spc="-1" strike="noStrike">
                <a:solidFill>
                  <a:srgbClr val="000000"/>
                </a:solidFill>
                <a:latin typeface="Calibri"/>
                <a:ea typeface="DejaVu Sans"/>
              </a:rPr>
              <a:t>Naudas skolas video materiāli - </a:t>
            </a:r>
            <a:r>
              <a:rPr b="0" lang="lv-LV" sz="2800" spc="-1" strike="noStrike" u="sng">
                <a:solidFill>
                  <a:srgbClr val="0000ff"/>
                </a:solidFill>
                <a:uFillTx/>
                <a:latin typeface="Calibri"/>
                <a:ea typeface="DejaVu Sans"/>
                <a:hlinkClick r:id="rId2"/>
              </a:rPr>
              <a:t>https://www.naudasskola.lv/lv/skaties/filmas</a:t>
            </a:r>
            <a:r>
              <a:rPr b="0" lang="lv-LV" sz="2800" spc="-1" strike="noStrike">
                <a:solidFill>
                  <a:srgbClr val="000000"/>
                </a:solidFill>
                <a:latin typeface="Calibri"/>
                <a:ea typeface="DejaVu Sans"/>
              </a:rPr>
              <a:t> </a:t>
            </a:r>
            <a:endParaRPr b="0" lang="lv-LV" sz="2800" spc="-1" strike="noStrike">
              <a:latin typeface="Arial"/>
            </a:endParaRPr>
          </a:p>
          <a:p>
            <a:pPr marL="216000" indent="-215280">
              <a:lnSpc>
                <a:spcPct val="100000"/>
              </a:lnSpc>
              <a:buClr>
                <a:srgbClr val="000000"/>
              </a:buClr>
              <a:buFont typeface="Symbol"/>
              <a:buChar char=""/>
            </a:pPr>
            <a:r>
              <a:rPr b="0" lang="lv-LV" sz="2800" spc="-1" strike="noStrike">
                <a:solidFill>
                  <a:srgbClr val="000000"/>
                </a:solidFill>
                <a:latin typeface="Calibri"/>
                <a:ea typeface="DejaVu Sans"/>
              </a:rPr>
              <a:t>Klientu skola – </a:t>
            </a:r>
            <a:r>
              <a:rPr b="0" lang="lv-LV" sz="2800" spc="-1" strike="noStrike" u="sng">
                <a:solidFill>
                  <a:srgbClr val="0000ff"/>
                </a:solidFill>
                <a:uFillTx/>
                <a:latin typeface="Calibri"/>
                <a:ea typeface="DejaVu Sans"/>
                <a:hlinkClick r:id="rId3"/>
              </a:rPr>
              <a:t>https://klientuskola.lv</a:t>
            </a:r>
            <a:r>
              <a:rPr b="0" lang="lv-LV" sz="2800" spc="-1" strike="noStrike">
                <a:solidFill>
                  <a:srgbClr val="000000"/>
                </a:solidFill>
                <a:latin typeface="Calibri"/>
                <a:ea typeface="DejaVu Sans"/>
              </a:rPr>
              <a:t> - Finanšu un kapitāla tirgus komisijas uzturētā tīmekļa vietne ar skaidrojošiem materiāliem finanšu pratības uzlabošanai</a:t>
            </a:r>
            <a:endParaRPr b="0" lang="lv-LV" sz="2800" spc="-1" strike="noStrike">
              <a:latin typeface="Arial"/>
            </a:endParaRPr>
          </a:p>
          <a:p>
            <a:pPr marL="216000" indent="-215280">
              <a:lnSpc>
                <a:spcPct val="100000"/>
              </a:lnSpc>
              <a:buClr>
                <a:srgbClr val="000000"/>
              </a:buClr>
              <a:buFont typeface="Symbol"/>
              <a:buChar char=""/>
            </a:pPr>
            <a:r>
              <a:rPr b="0" lang="lv-LV" sz="2800" spc="-1" strike="noStrike" u="sng">
                <a:solidFill>
                  <a:srgbClr val="0000ff"/>
                </a:solidFill>
                <a:uFillTx/>
                <a:latin typeface="Calibri"/>
                <a:ea typeface="DejaVu Sans"/>
                <a:hlinkClick r:id="rId4"/>
              </a:rPr>
              <a:t>https://konti.ptac.gov.lv/</a:t>
            </a:r>
            <a:r>
              <a:rPr b="0" lang="lv-LV" sz="2800" spc="-1" strike="noStrike">
                <a:solidFill>
                  <a:srgbClr val="000000"/>
                </a:solidFill>
                <a:latin typeface="Calibri"/>
                <a:ea typeface="DejaVu Sans"/>
              </a:rPr>
              <a:t> - Patērētāju tiesību aizsardzības centra izstrādātais bankas kontu izmaksu salīdzināšanas rīks</a:t>
            </a:r>
            <a:endParaRPr b="0" lang="lv-LV" sz="28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r>
              <a:rPr b="0" lang="lv-LV" sz="4400" spc="-1" strike="noStrike">
                <a:solidFill>
                  <a:srgbClr val="000000"/>
                </a:solidFill>
                <a:latin typeface="Calibri"/>
                <a:ea typeface="DejaVu Sans"/>
              </a:rPr>
              <a:t>Kredīti un riski</a:t>
            </a:r>
            <a:endParaRPr b="0" lang="lv-LV" sz="4400" spc="-1" strike="noStrike">
              <a:latin typeface="Arial"/>
            </a:endParaRPr>
          </a:p>
        </p:txBody>
      </p:sp>
      <p:sp>
        <p:nvSpPr>
          <p:cNvPr id="108"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fontScale="94000"/>
          </a:bodyPr>
          <a:p>
            <a:pPr marL="343080" indent="-340920">
              <a:lnSpc>
                <a:spcPct val="100000"/>
              </a:lnSpc>
              <a:spcBef>
                <a:spcPts val="641"/>
              </a:spcBef>
              <a:buClr>
                <a:srgbClr val="000000"/>
              </a:buClr>
              <a:buFont typeface="Arial"/>
              <a:buChar char="•"/>
            </a:pPr>
            <a:r>
              <a:rPr b="1" lang="lv-LV" sz="3200" spc="-1" strike="noStrike">
                <a:solidFill>
                  <a:srgbClr val="000000"/>
                </a:solidFill>
                <a:latin typeface="Calibri"/>
                <a:ea typeface="DejaVu Sans"/>
              </a:rPr>
              <a:t>Kredītrisks </a:t>
            </a:r>
            <a:r>
              <a:rPr b="0" lang="lv-LV" sz="3200" spc="-1" strike="noStrike">
                <a:solidFill>
                  <a:srgbClr val="000000"/>
                </a:solidFill>
                <a:latin typeface="Calibri"/>
                <a:ea typeface="DejaVu Sans"/>
              </a:rPr>
              <a:t>ir risks, ka viena no līgumslēdzējam pusēm var nebūt spējīga izpildīt savas saistības, kā rezultātā otrā puse cietīs zaudējumus.</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Atbilstoši Eiropas Centrālajai bankai, tas ir risks, ka otrā puse noteiktā termiņā pilnībā neizpildīs līgumsaistības noteiktajā termiņā vai kādā laika posmā pēc tā iestāšanās. Kredītrisks sastāv no izmaksu atlīdzināšanas riska, galvenā riska, kā arī riska, ka banka nespēs rast risinājumu.</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CustomShape 1"/>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Autofit/>
          </a:bodyPr>
          <a:p>
            <a:pPr marL="343080" indent="-340920">
              <a:lnSpc>
                <a:spcPct val="100000"/>
              </a:lnSpc>
              <a:spcBef>
                <a:spcPts val="641"/>
              </a:spcBef>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Tā, kā bankas vērtē klientus, ņemot vērā to ienākumus, ģimenes sastāvu, izglītību, ir noderīgi novērtēt arī aizņēmēja risku. Parasti kreditēšanas līgumus iedala šādi (piemēram, kā investīciju rīkus pensiju fondos) – zema, vidējā vai augsta riska kreditēšanas līgumos.</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CustomShape 1"/>
          <p:cNvSpPr/>
          <p:nvPr/>
        </p:nvSpPr>
        <p:spPr>
          <a:xfrm>
            <a:off x="2143080" y="285840"/>
            <a:ext cx="6570000" cy="78372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JAUTĀJUMI, ATBILDES!</a:t>
            </a:r>
            <a:endParaRPr b="0" lang="lv-LV" sz="4000" spc="-1" strike="noStrike">
              <a:latin typeface="Arial"/>
            </a:endParaRPr>
          </a:p>
        </p:txBody>
      </p:sp>
      <p:sp>
        <p:nvSpPr>
          <p:cNvPr id="111" name="CustomShape 2"/>
          <p:cNvSpPr/>
          <p:nvPr/>
        </p:nvSpPr>
        <p:spPr>
          <a:xfrm>
            <a:off x="457200" y="1143000"/>
            <a:ext cx="8227440" cy="5498640"/>
          </a:xfrm>
          <a:prstGeom prst="rect">
            <a:avLst/>
          </a:prstGeom>
          <a:noFill/>
          <a:ln w="0">
            <a:noFill/>
          </a:ln>
        </p:spPr>
        <p:style>
          <a:lnRef idx="0"/>
          <a:fillRef idx="0"/>
          <a:effectRef idx="0"/>
          <a:fontRef idx="minor"/>
        </p:style>
        <p:txBody>
          <a:bodyPr lIns="90000" rIns="90000" tIns="45000" bIns="45000">
            <a:normAutofit fontScale="28000"/>
          </a:bodyPr>
          <a:p>
            <a:pPr marL="343080" indent="-340920">
              <a:lnSpc>
                <a:spcPct val="100000"/>
              </a:lnSpc>
              <a:spcBef>
                <a:spcPts val="641"/>
              </a:spcBef>
              <a:tabLst>
                <a:tab algn="l" pos="0"/>
              </a:tabLst>
            </a:pPr>
            <a:r>
              <a:rPr b="0" lang="lv-LV" sz="3200" spc="-1" strike="noStrike">
                <a:solidFill>
                  <a:srgbClr val="000000"/>
                </a:solidFill>
                <a:latin typeface="Calibri"/>
                <a:ea typeface="DejaVu Sans"/>
              </a:rPr>
              <a:t>APSKATĪSIM KĀDU REĀLU DZĪVES SITUĀCIJU, PIEMĒRAM:</a:t>
            </a:r>
            <a:endParaRPr b="0" lang="lv-LV" sz="3200" spc="-1" strike="noStrike">
              <a:latin typeface="Arial"/>
            </a:endParaRPr>
          </a:p>
          <a:p>
            <a:pPr marL="343080" indent="-340920">
              <a:lnSpc>
                <a:spcPct val="100000"/>
              </a:lnSpc>
              <a:spcBef>
                <a:spcPts val="641"/>
              </a:spcBef>
              <a:buClr>
                <a:srgbClr val="000000"/>
              </a:buClr>
              <a:buFont typeface="Arial"/>
              <a:buChar char="•"/>
              <a:tabLst>
                <a:tab algn="l" pos="0"/>
              </a:tabLst>
            </a:pPr>
            <a:r>
              <a:rPr b="0" lang="lv-LV" sz="3200" spc="-1" strike="noStrike">
                <a:solidFill>
                  <a:srgbClr val="000000"/>
                </a:solidFill>
                <a:latin typeface="Calibri"/>
                <a:ea typeface="DejaVu Sans"/>
              </a:rPr>
              <a:t>Ģimene plāno paņemt kredītu, vīra ienākumi ir 1600 EUR mēnesī, sievas – 600 EUR mēnesī. Pēc īpašuma iegādes ģimenei ir 1000 EUR ietaupījumi.</a:t>
            </a:r>
            <a:endParaRPr b="0" lang="lv-LV" sz="3200" spc="-1" strike="noStrike">
              <a:latin typeface="Arial"/>
            </a:endParaRPr>
          </a:p>
          <a:p>
            <a:pPr marL="343080" indent="-340920">
              <a:lnSpc>
                <a:spcPct val="100000"/>
              </a:lnSpc>
              <a:spcBef>
                <a:spcPts val="641"/>
              </a:spcBef>
              <a:buClr>
                <a:srgbClr val="000000"/>
              </a:buClr>
              <a:buFont typeface="Arial"/>
              <a:buChar char="•"/>
              <a:tabLst>
                <a:tab algn="l" pos="0"/>
              </a:tabLst>
            </a:pPr>
            <a:r>
              <a:rPr b="0" lang="lv-LV" sz="3200" spc="-1" strike="noStrike">
                <a:solidFill>
                  <a:srgbClr val="000000"/>
                </a:solidFill>
                <a:latin typeface="Calibri"/>
                <a:ea typeface="DejaVu Sans"/>
              </a:rPr>
              <a:t>Pieejamais vai plānotais kredīta apjoms: 100 000 EUR. </a:t>
            </a:r>
            <a:endParaRPr b="0" lang="lv-LV" sz="3200" spc="-1" strike="noStrike">
              <a:latin typeface="Arial"/>
            </a:endParaRPr>
          </a:p>
          <a:p>
            <a:pPr marL="343080" indent="-340920">
              <a:lnSpc>
                <a:spcPct val="100000"/>
              </a:lnSpc>
              <a:spcBef>
                <a:spcPts val="641"/>
              </a:spcBef>
              <a:buClr>
                <a:srgbClr val="000000"/>
              </a:buClr>
              <a:buFont typeface="Arial"/>
              <a:buChar char="•"/>
              <a:tabLst>
                <a:tab algn="l" pos="0"/>
              </a:tabLst>
            </a:pPr>
            <a:r>
              <a:rPr b="0" lang="lv-LV" sz="3200" spc="-1" strike="noStrike">
                <a:solidFill>
                  <a:srgbClr val="000000"/>
                </a:solidFill>
                <a:latin typeface="Calibri"/>
                <a:ea typeface="DejaVu Sans"/>
              </a:rPr>
              <a:t>Ikmēneša maksājums par pieejamo/plānoto kredītu: 537 EUR. </a:t>
            </a:r>
            <a:endParaRPr b="0" lang="lv-LV" sz="3200" spc="-1" strike="noStrike">
              <a:latin typeface="Arial"/>
            </a:endParaRPr>
          </a:p>
          <a:p>
            <a:pPr marL="343080" indent="-340920">
              <a:lnSpc>
                <a:spcPct val="100000"/>
              </a:lnSpc>
              <a:spcBef>
                <a:spcPts val="641"/>
              </a:spcBef>
              <a:buClr>
                <a:srgbClr val="000000"/>
              </a:buClr>
              <a:buFont typeface="Arial"/>
              <a:buChar char="•"/>
              <a:tabLst>
                <a:tab algn="l" pos="0"/>
              </a:tabLst>
            </a:pPr>
            <a:r>
              <a:rPr b="0" lang="lv-LV" sz="3200" spc="-1" strike="noStrike">
                <a:solidFill>
                  <a:srgbClr val="000000"/>
                </a:solidFill>
                <a:latin typeface="Calibri"/>
                <a:ea typeface="DejaVu Sans"/>
              </a:rPr>
              <a:t>Mēs rekomendējam aprēķināt kredīta riskus un maksājumus, vadoties no aizdevuma procentiem 5% apmērā (piemēram, 100 000 EUR kredīta summa uz 30 gadiem - 537 EUR mēnesī, 50 000 EUR kredīta summa - 268 EUR mēnesī, 150 000 EUR kredīta summa - 805 EUR mēnesī.) </a:t>
            </a:r>
            <a:endParaRPr b="0" lang="lv-LV" sz="3200" spc="-1" strike="noStrike">
              <a:latin typeface="Arial"/>
            </a:endParaRPr>
          </a:p>
          <a:p>
            <a:pPr marL="343080" indent="-340920">
              <a:lnSpc>
                <a:spcPct val="100000"/>
              </a:lnSpc>
              <a:spcBef>
                <a:spcPts val="641"/>
              </a:spcBef>
              <a:buClr>
                <a:srgbClr val="000000"/>
              </a:buClr>
              <a:buFont typeface="Arial"/>
              <a:buChar char="•"/>
              <a:tabLst>
                <a:tab algn="l" pos="0"/>
              </a:tabLst>
            </a:pPr>
            <a:r>
              <a:rPr b="0" lang="lv-LV" sz="3200" spc="-1" strike="noStrike">
                <a:solidFill>
                  <a:srgbClr val="000000"/>
                </a:solidFill>
                <a:latin typeface="Calibri"/>
                <a:ea typeface="DejaVu Sans"/>
              </a:rPr>
              <a:t>Kādi ir aizņēmēju riski?</a:t>
            </a:r>
            <a:endParaRPr b="0" lang="lv-LV" sz="3200" spc="-1" strike="noStrike">
              <a:latin typeface="Arial"/>
            </a:endParaRPr>
          </a:p>
          <a:p>
            <a:pPr marL="343080" indent="-340920">
              <a:lnSpc>
                <a:spcPct val="100000"/>
              </a:lnSpc>
              <a:spcBef>
                <a:spcPts val="641"/>
              </a:spcBef>
              <a:buClr>
                <a:srgbClr val="000000"/>
              </a:buClr>
              <a:buFont typeface="Arial"/>
              <a:buChar char="•"/>
              <a:tabLst>
                <a:tab algn="l" pos="0"/>
              </a:tabLst>
            </a:pPr>
            <a:r>
              <a:rPr b="0" lang="lv-LV" sz="3200" spc="-1" strike="noStrike">
                <a:solidFill>
                  <a:srgbClr val="000000"/>
                </a:solidFill>
                <a:latin typeface="Calibri"/>
                <a:ea typeface="DejaVu Sans"/>
              </a:rPr>
              <a:t>ZEMĀ RISKA KREDĪTS – kur kredīta maksājumi veido ne vairāk par 20% no saņemtajiem ienākumiem. </a:t>
            </a:r>
            <a:endParaRPr b="0" lang="lv-LV" sz="3200" spc="-1" strike="noStrike">
              <a:latin typeface="Arial"/>
            </a:endParaRPr>
          </a:p>
          <a:p>
            <a:pPr marL="343080" indent="-340920">
              <a:lnSpc>
                <a:spcPct val="100000"/>
              </a:lnSpc>
              <a:spcBef>
                <a:spcPts val="641"/>
              </a:spcBef>
              <a:buClr>
                <a:srgbClr val="000000"/>
              </a:buClr>
              <a:buFont typeface="Arial"/>
              <a:buChar char="•"/>
              <a:tabLst>
                <a:tab algn="l" pos="0"/>
              </a:tabLst>
            </a:pPr>
            <a:r>
              <a:rPr b="0" lang="lv-LV" sz="3200" spc="-1" strike="noStrike">
                <a:solidFill>
                  <a:srgbClr val="000000"/>
                </a:solidFill>
                <a:latin typeface="Calibri"/>
                <a:ea typeface="DejaVu Sans"/>
              </a:rPr>
              <a:t>VIDEJĀ RISKA KREDĪTS – kur kredīta maksājumiem paredzēti 20-30% no saņemtajiem ienākumiem. </a:t>
            </a:r>
            <a:endParaRPr b="0" lang="lv-LV" sz="3200" spc="-1" strike="noStrike">
              <a:latin typeface="Arial"/>
            </a:endParaRPr>
          </a:p>
          <a:p>
            <a:pPr marL="343080" indent="-340920">
              <a:lnSpc>
                <a:spcPct val="100000"/>
              </a:lnSpc>
              <a:spcBef>
                <a:spcPts val="641"/>
              </a:spcBef>
              <a:buClr>
                <a:srgbClr val="000000"/>
              </a:buClr>
              <a:buFont typeface="Arial"/>
              <a:buChar char="•"/>
              <a:tabLst>
                <a:tab algn="l" pos="0"/>
              </a:tabLst>
            </a:pPr>
            <a:r>
              <a:rPr b="0" lang="lv-LV" sz="3200" spc="-1" strike="noStrike">
                <a:solidFill>
                  <a:srgbClr val="000000"/>
                </a:solidFill>
                <a:latin typeface="Calibri"/>
                <a:ea typeface="DejaVu Sans"/>
              </a:rPr>
              <a:t>AUGSTĀ RISKA KREDĪTI – kur kredīta maksājumiem paredzēti 30-40% no ienākumiem.</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CustomShape 1"/>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fontScale="57000"/>
          </a:bodyPr>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Risku paaugstina šādi faktori: </a:t>
            </a:r>
            <a:endParaRPr b="0" lang="lv-LV" sz="3200" spc="-1" strike="noStrike">
              <a:latin typeface="Arial"/>
            </a:endParaRPr>
          </a:p>
          <a:p>
            <a:pPr lvl="1" marL="432000" indent="-215280">
              <a:lnSpc>
                <a:spcPct val="100000"/>
              </a:lnSpc>
              <a:spcBef>
                <a:spcPts val="641"/>
              </a:spcBef>
              <a:buClr>
                <a:srgbClr val="000000"/>
              </a:buClr>
              <a:buSzPct val="45000"/>
              <a:buFont typeface="Wingdings" charset="2"/>
              <a:buChar char=""/>
            </a:pPr>
            <a:r>
              <a:rPr b="0" lang="lv-LV" sz="3200" spc="-1" strike="noStrike">
                <a:solidFill>
                  <a:srgbClr val="000000"/>
                </a:solidFill>
                <a:latin typeface="Calibri"/>
                <a:ea typeface="DejaVu Sans"/>
              </a:rPr>
              <a:t>Ja jūs esat vienīgais aizņēmējs</a:t>
            </a:r>
            <a:endParaRPr b="0" lang="lv-LV" sz="3200" spc="-1" strike="noStrike">
              <a:latin typeface="Arial"/>
            </a:endParaRPr>
          </a:p>
          <a:p>
            <a:pPr lvl="1" marL="432000" indent="-215280">
              <a:lnSpc>
                <a:spcPct val="100000"/>
              </a:lnSpc>
              <a:spcBef>
                <a:spcPts val="641"/>
              </a:spcBef>
              <a:buClr>
                <a:srgbClr val="000000"/>
              </a:buClr>
              <a:buSzPct val="45000"/>
              <a:buFont typeface="Wingdings" charset="2"/>
              <a:buChar char=""/>
            </a:pPr>
            <a:r>
              <a:rPr b="0" lang="lv-LV" sz="3200" spc="-1" strike="noStrike">
                <a:solidFill>
                  <a:srgbClr val="000000"/>
                </a:solidFill>
                <a:latin typeface="Calibri"/>
                <a:ea typeface="DejaVu Sans"/>
              </a:rPr>
              <a:t>Ģimenē ir tikai viens loceklis</a:t>
            </a:r>
            <a:endParaRPr b="0" lang="lv-LV" sz="3200" spc="-1" strike="noStrike">
              <a:latin typeface="Arial"/>
            </a:endParaRPr>
          </a:p>
          <a:p>
            <a:pPr lvl="1" marL="432000" indent="-215280">
              <a:lnSpc>
                <a:spcPct val="100000"/>
              </a:lnSpc>
              <a:spcBef>
                <a:spcPts val="641"/>
              </a:spcBef>
              <a:buClr>
                <a:srgbClr val="000000"/>
              </a:buClr>
              <a:buSzPct val="45000"/>
              <a:buFont typeface="Wingdings" charset="2"/>
              <a:buChar char=""/>
            </a:pPr>
            <a:r>
              <a:rPr b="0" lang="lv-LV" sz="3200" spc="-1" strike="noStrike">
                <a:solidFill>
                  <a:srgbClr val="000000"/>
                </a:solidFill>
                <a:latin typeface="Calibri"/>
                <a:ea typeface="DejaVu Sans"/>
              </a:rPr>
              <a:t>Ģimene nodarbojas ar saimniecisko darbību un gūst no tās 50-100% no ienākumiem</a:t>
            </a:r>
            <a:endParaRPr b="0" lang="lv-LV" sz="3200" spc="-1" strike="noStrike">
              <a:latin typeface="Arial"/>
            </a:endParaRPr>
          </a:p>
          <a:p>
            <a:pPr lvl="1" marL="432000" indent="-215280">
              <a:lnSpc>
                <a:spcPct val="100000"/>
              </a:lnSpc>
              <a:spcBef>
                <a:spcPts val="641"/>
              </a:spcBef>
              <a:buClr>
                <a:srgbClr val="000000"/>
              </a:buClr>
              <a:buSzPct val="45000"/>
              <a:buFont typeface="Wingdings" charset="2"/>
              <a:buChar char=""/>
            </a:pPr>
            <a:r>
              <a:rPr b="0" lang="lv-LV" sz="3200" spc="-1" strike="noStrike">
                <a:solidFill>
                  <a:srgbClr val="000000"/>
                </a:solidFill>
                <a:latin typeface="Calibri"/>
                <a:ea typeface="DejaVu Sans"/>
              </a:rPr>
              <a:t>Viena no aizņēmējiem ienākumi ir vismaz divreiz lielāki par otro (piemēram, viens pelna 600 EUR mēnesī, bet otrs – 1600 EUR mēnesī)</a:t>
            </a:r>
            <a:endParaRPr b="0" lang="lv-LV" sz="3200" spc="-1" strike="noStrike">
              <a:latin typeface="Arial"/>
            </a:endParaRPr>
          </a:p>
          <a:p>
            <a:pPr lvl="1" marL="432000" indent="-215280">
              <a:lnSpc>
                <a:spcPct val="100000"/>
              </a:lnSpc>
              <a:spcBef>
                <a:spcPts val="641"/>
              </a:spcBef>
              <a:buClr>
                <a:srgbClr val="000000"/>
              </a:buClr>
              <a:buSzPct val="45000"/>
              <a:buFont typeface="Wingdings" charset="2"/>
              <a:buChar char=""/>
            </a:pPr>
            <a:r>
              <a:rPr b="0" lang="lv-LV" sz="3200" spc="-1" strike="noStrike">
                <a:solidFill>
                  <a:srgbClr val="000000"/>
                </a:solidFill>
                <a:latin typeface="Calibri"/>
                <a:ea typeface="DejaVu Sans"/>
              </a:rPr>
              <a:t>Viens vai abi aizņēmēji strādā ārzemēs vai sezonālu darbu</a:t>
            </a:r>
            <a:endParaRPr b="0" lang="lv-LV" sz="3200" spc="-1" strike="noStrike">
              <a:latin typeface="Arial"/>
            </a:endParaRPr>
          </a:p>
          <a:p>
            <a:pPr lvl="1" marL="432000" indent="-215280">
              <a:lnSpc>
                <a:spcPct val="100000"/>
              </a:lnSpc>
              <a:spcBef>
                <a:spcPts val="641"/>
              </a:spcBef>
              <a:buClr>
                <a:srgbClr val="000000"/>
              </a:buClr>
              <a:buSzPct val="45000"/>
              <a:buFont typeface="Wingdings" charset="2"/>
              <a:buChar char=""/>
            </a:pPr>
            <a:r>
              <a:rPr b="0" lang="lv-LV" sz="3200" spc="-1" strike="noStrike">
                <a:solidFill>
                  <a:srgbClr val="000000"/>
                </a:solidFill>
                <a:latin typeface="Calibri"/>
                <a:ea typeface="DejaVu Sans"/>
              </a:rPr>
              <a:t>Slimība</a:t>
            </a:r>
            <a:endParaRPr b="0" lang="lv-LV" sz="3200" spc="-1" strike="noStrike">
              <a:latin typeface="Arial"/>
            </a:endParaRPr>
          </a:p>
          <a:p>
            <a:pPr lvl="1" marL="432000" indent="-215280">
              <a:lnSpc>
                <a:spcPct val="100000"/>
              </a:lnSpc>
              <a:spcBef>
                <a:spcPts val="641"/>
              </a:spcBef>
              <a:buClr>
                <a:srgbClr val="000000"/>
              </a:buClr>
              <a:buSzPct val="45000"/>
              <a:buFont typeface="Wingdings" charset="2"/>
              <a:buChar char=""/>
            </a:pPr>
            <a:r>
              <a:rPr b="0" lang="lv-LV" sz="3200" spc="-1" strike="noStrike">
                <a:solidFill>
                  <a:srgbClr val="000000"/>
                </a:solidFill>
                <a:latin typeface="Calibri"/>
                <a:ea typeface="DejaVu Sans"/>
              </a:rPr>
              <a:t>Ģimenei ir vairāki kredīti</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CustomShape 1"/>
          <p:cNvSpPr/>
          <p:nvPr/>
        </p:nvSpPr>
        <p:spPr>
          <a:xfrm>
            <a:off x="539640" y="620640"/>
            <a:ext cx="8145000" cy="5503320"/>
          </a:xfrm>
          <a:prstGeom prst="rect">
            <a:avLst/>
          </a:prstGeom>
          <a:noFill/>
          <a:ln w="0">
            <a:noFill/>
          </a:ln>
        </p:spPr>
        <p:style>
          <a:lnRef idx="0"/>
          <a:fillRef idx="0"/>
          <a:effectRef idx="0"/>
          <a:fontRef idx="minor"/>
        </p:style>
        <p:txBody>
          <a:bodyPr lIns="90000" rIns="90000" tIns="45000" bIns="45000">
            <a:normAutofit fontScale="56000"/>
          </a:bodyPr>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Mēs noskaidrojām, ka kredīta risks piemērā minētajai ģimenei ir kvalificējams, kā AUGSTS KREDĪTRISKS. </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Padoms ģimenei, ja risks ir augsts: mēs rekomendējam turēt 3-6 mēnešu ienākumu ģimenes ietaupījumu kontā un novērtēt sekas gadījumos, ja šie ietaupījumi nebūs pieejami. Izveidojiet minimālo atmaksas grafiku, kurš atspoguļotu to, kā ģimene plānot atmaksāt kredītu un ko tā darītu, ja zaudētu savu darbu, saslimtu vai nebūtu spējīgi atmaksāt kredītu citu iemeslu dēļ (bankas lūdz iesniegt šādus mini-kredīta atmaksas grafikus uzņēmējiem, kuri aizņemas tikai 20 000 EUR katrs, bet nelūdz to izdarīt ģimenēm kuras aizņemas 100 000 EUR vai 200 000 EUR, lai nopirktu nekustamo īpašumu vai uzbūvētu māju).</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APDROŠINĀŠANAS LĪGUMS </a:t>
            </a:r>
            <a:endParaRPr b="0" lang="lv-LV" sz="4000" spc="-1" strike="noStrike">
              <a:latin typeface="Arial"/>
            </a:endParaRPr>
          </a:p>
          <a:p>
            <a:pPr algn="ctr">
              <a:lnSpc>
                <a:spcPct val="100000"/>
              </a:lnSpc>
            </a:pPr>
            <a:r>
              <a:rPr b="0" lang="lv-LV" sz="4000" spc="-1" strike="noStrike">
                <a:solidFill>
                  <a:srgbClr val="000000"/>
                </a:solidFill>
                <a:latin typeface="Calibri"/>
                <a:ea typeface="DejaVu Sans"/>
              </a:rPr>
              <a:t>(1 stunda)</a:t>
            </a:r>
            <a:endParaRPr b="0" lang="lv-LV" sz="4000" spc="-1" strike="noStrike">
              <a:latin typeface="Arial"/>
            </a:endParaRPr>
          </a:p>
        </p:txBody>
      </p:sp>
      <p:sp>
        <p:nvSpPr>
          <p:cNvPr id="115"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fontScale="26000"/>
          </a:bodyPr>
          <a:p>
            <a:pPr marL="343080" indent="-340920">
              <a:lnSpc>
                <a:spcPct val="100000"/>
              </a:lnSpc>
              <a:spcBef>
                <a:spcPts val="641"/>
              </a:spcBef>
              <a:tabLst>
                <a:tab algn="l" pos="0"/>
              </a:tabLst>
            </a:pPr>
            <a:r>
              <a:rPr b="0" lang="lv-LV" sz="3200" spc="-1" strike="noStrike">
                <a:solidFill>
                  <a:srgbClr val="000000"/>
                </a:solidFill>
                <a:latin typeface="Calibri"/>
                <a:ea typeface="DejaVu Sans"/>
              </a:rPr>
              <a:t>	</a:t>
            </a:r>
            <a:r>
              <a:rPr b="1" lang="lv-LV" sz="3200" spc="-1" strike="noStrike">
                <a:solidFill>
                  <a:srgbClr val="000000"/>
                </a:solidFill>
                <a:latin typeface="Calibri"/>
                <a:ea typeface="DejaVu Sans"/>
              </a:rPr>
              <a:t>Apdrošināšanas līgums</a:t>
            </a:r>
            <a:r>
              <a:rPr b="0" lang="lv-LV" sz="3200" spc="-1" strike="noStrike">
                <a:solidFill>
                  <a:srgbClr val="000000"/>
                </a:solidFill>
                <a:latin typeface="Calibri"/>
                <a:ea typeface="DejaVu Sans"/>
              </a:rPr>
              <a:t> ir apdrošinātāja un apdrošinājuma ņēmēja vienošanās, saskaņā ar kuru apdrošinājuma ņēmējs uzņemas saistības maksāt apdrošināšanas prēmiju līgumā noteiktajā veidā, termiņos un apmērā, kā arī izpildīt citas līgumā noteiktās saistības un apdrošinātājs uzņemas saistības, iestājoties apdrošināšanas gadījumam, izmaksāt līgumā norādītajai personai apdrošināšanas atlīdzību atbilstoši apdrošināšanas līgumam, kā arī izpildīt citas līgumā noteiktās saistības (Apdrošināšanas līguma likuma 1. panta 1. daļas 7. punkts). Šis noteikums atklāj apdrošināšanas līguma būtību un mērķi – šis līgums ir izveidots, lai aizsargātu apdrošinātā (beneficiāra) intereses uzņemoties apdrošināšanas risku, ka iestāsies līgumā norādītais apdrošināšanas gadījums. Tādējādi, </a:t>
            </a:r>
            <a:r>
              <a:rPr b="1" lang="lv-LV" sz="3200" spc="-1" strike="noStrike">
                <a:solidFill>
                  <a:srgbClr val="000000"/>
                </a:solidFill>
                <a:latin typeface="Calibri"/>
                <a:ea typeface="DejaVu Sans"/>
              </a:rPr>
              <a:t>apdrošināšanas risks</a:t>
            </a:r>
            <a:r>
              <a:rPr b="0" lang="lv-LV" sz="3200" spc="-1" strike="noStrike">
                <a:solidFill>
                  <a:srgbClr val="000000"/>
                </a:solidFill>
                <a:latin typeface="Calibri"/>
                <a:ea typeface="DejaVu Sans"/>
              </a:rPr>
              <a:t> ir apdrošināšanas līgumā paredzētais no apdrošinātā gribas neatkarīgs notikums, kura iestāšanās iespējama nākotnē (ALL 1. panta 1. daļas 11. punkts).</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NELAIMES GADĪJUMU APDROŠINĀŠANA</a:t>
            </a:r>
            <a:endParaRPr b="0" lang="lv-LV" sz="4000" spc="-1" strike="noStrike">
              <a:latin typeface="Arial"/>
            </a:endParaRPr>
          </a:p>
        </p:txBody>
      </p:sp>
      <p:sp>
        <p:nvSpPr>
          <p:cNvPr id="117"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641"/>
              </a:spcBef>
            </a:pPr>
            <a:r>
              <a:rPr b="0" lang="lv-LV" sz="3200" spc="-1" strike="noStrike">
                <a:solidFill>
                  <a:srgbClr val="000000"/>
                </a:solidFill>
                <a:latin typeface="Calibri"/>
                <a:ea typeface="DejaVu Sans"/>
              </a:rPr>
              <a:t>Šī apdrošināšanas veida nolūks ir kompensēt apdrošinātai personai vai citai viņa norādītai personai zaudējumus, kuri radās, kad nelaimes gadījumā dēļ, apdrošinātai personai nodarīts kaitējums veselībai, viņam zūd iespēja strādāt vai tiek izraisīta viņas nāve.</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r>
              <a:rPr b="0" lang="lv-LV" sz="4400" spc="-1" strike="noStrike">
                <a:solidFill>
                  <a:srgbClr val="000000"/>
                </a:solidFill>
                <a:latin typeface="Calibri"/>
                <a:ea typeface="DejaVu Sans"/>
              </a:rPr>
              <a:t>KRITISKO SLIMĪBU APDROŠINĀŠANA</a:t>
            </a:r>
            <a:endParaRPr b="0" lang="lv-LV" sz="4400" spc="-1" strike="noStrike">
              <a:latin typeface="Arial"/>
            </a:endParaRPr>
          </a:p>
        </p:txBody>
      </p:sp>
      <p:sp>
        <p:nvSpPr>
          <p:cNvPr id="119"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fontScale="61000"/>
          </a:bodyPr>
          <a:p>
            <a:pPr marL="343080" indent="-340920">
              <a:lnSpc>
                <a:spcPct val="100000"/>
              </a:lnSpc>
              <a:spcBef>
                <a:spcPts val="641"/>
              </a:spcBef>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KRITISKO SLIMĪBU APDROŠINĀŠANA – IR PAPILDAPDROŠINĀŠANA, kuru iespējams pievienot dzīvības apdrošināšanas polisei un kuras gadījumā apdrošinātais saņem papildu atlīdzību smagas saslimšanas gadījumā. Dažādām apdrošināšanas kompānijām polises nosegto smago slimību saraksts atšķiras, bet visbiežāk tās aptver dažādas onkoloģiskas slimības, insultu (trieku), infarktu, pilnīgu redzes, dzirdes vai runas zaudēšanu, nieru nepietiekamību, Alcheimera un Pārkinsona slimības un c.</a:t>
            </a:r>
            <a:br/>
            <a:r>
              <a:rPr b="0" lang="lv-LV" sz="3200" spc="-1" strike="noStrike">
                <a:solidFill>
                  <a:srgbClr val="000000"/>
                </a:solidFill>
                <a:latin typeface="Calibri"/>
                <a:ea typeface="DejaVu Sans"/>
              </a:rPr>
              <a:t>APDROŠINĀŠANAS ATLĪDZĪBA šajā gadījumā tiek izmaksāta tikai vienu reizi.</a:t>
            </a:r>
            <a:endParaRPr b="0" lang="lv-LV" sz="3200" spc="-1" strike="noStrike">
              <a:latin typeface="Arial"/>
            </a:endParaRPr>
          </a:p>
          <a:p>
            <a:pPr marL="343080" indent="-340920">
              <a:lnSpc>
                <a:spcPct val="100000"/>
              </a:lnSpc>
              <a:spcBef>
                <a:spcPts val="641"/>
              </a:spcBef>
              <a:tabLst>
                <a:tab algn="l" pos="0"/>
              </a:tabLst>
            </a:pP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CustomShape 1"/>
          <p:cNvSpPr/>
          <p:nvPr/>
        </p:nvSpPr>
        <p:spPr>
          <a:xfrm>
            <a:off x="-709920" y="-534960"/>
            <a:ext cx="10510200" cy="6139080"/>
          </a:xfrm>
          <a:prstGeom prst="rect">
            <a:avLst/>
          </a:prstGeom>
          <a:noFill/>
          <a:ln w="0">
            <a:noFill/>
          </a:ln>
        </p:spPr>
        <p:style>
          <a:lnRef idx="0"/>
          <a:fillRef idx="0"/>
          <a:effectRef idx="0"/>
          <a:fontRef idx="minor"/>
        </p:style>
        <p:txBody>
          <a:bodyPr lIns="0" rIns="0" tIns="0" bIns="0" anchor="ctr">
            <a:noAutofit/>
          </a:bodyPr>
          <a:p>
            <a:pPr algn="ctr">
              <a:lnSpc>
                <a:spcPct val="100000"/>
              </a:lnSpc>
            </a:pPr>
            <a:endParaRPr b="0" lang="lv-LV" sz="1800" spc="-1" strike="noStrike">
              <a:latin typeface="Arial"/>
            </a:endParaRPr>
          </a:p>
          <a:p>
            <a:pPr algn="ctr">
              <a:lnSpc>
                <a:spcPct val="100000"/>
              </a:lnSpc>
            </a:pPr>
            <a:r>
              <a:rPr b="1" lang="lv-LV" sz="4400" spc="-1" strike="noStrike">
                <a:solidFill>
                  <a:srgbClr val="000000"/>
                </a:solidFill>
                <a:latin typeface="Calibri"/>
                <a:ea typeface="DejaVu Sans"/>
              </a:rPr>
              <a:t>2. TĒMA</a:t>
            </a:r>
            <a:endParaRPr b="0" lang="lv-LV" sz="4400" spc="-1" strike="noStrike">
              <a:latin typeface="Arial"/>
            </a:endParaRPr>
          </a:p>
          <a:p>
            <a:pPr algn="ctr">
              <a:lnSpc>
                <a:spcPct val="100000"/>
              </a:lnSpc>
            </a:pPr>
            <a:endParaRPr b="0" lang="lv-LV" sz="4400" spc="-1" strike="noStrike">
              <a:latin typeface="Arial"/>
            </a:endParaRPr>
          </a:p>
          <a:p>
            <a:pPr algn="ctr">
              <a:lnSpc>
                <a:spcPct val="100000"/>
              </a:lnSpc>
            </a:pPr>
            <a:r>
              <a:rPr b="1" lang="lv-LV" sz="4400" spc="-1" strike="noStrike">
                <a:solidFill>
                  <a:srgbClr val="000000"/>
                </a:solidFill>
                <a:latin typeface="Calibri"/>
                <a:ea typeface="DejaVu Sans"/>
              </a:rPr>
              <a:t>Civiltiesības</a:t>
            </a:r>
            <a:endParaRPr b="0" lang="lv-LV" sz="4400" spc="-1" strike="noStrike">
              <a:latin typeface="Arial"/>
            </a:endParaRPr>
          </a:p>
        </p:txBody>
      </p:sp>
      <p:sp>
        <p:nvSpPr>
          <p:cNvPr id="91" name="CustomShape 2"/>
          <p:cNvSpPr/>
          <p:nvPr/>
        </p:nvSpPr>
        <p:spPr>
          <a:xfrm>
            <a:off x="875880" y="4732920"/>
            <a:ext cx="7223760" cy="1650240"/>
          </a:xfrm>
          <a:prstGeom prst="rect">
            <a:avLst/>
          </a:prstGeom>
          <a:noFill/>
          <a:ln w="0">
            <a:noFill/>
          </a:ln>
        </p:spPr>
        <p:style>
          <a:lnRef idx="0"/>
          <a:fillRef idx="0"/>
          <a:effectRef idx="0"/>
          <a:fontRef idx="minor"/>
        </p:style>
        <p:txBody>
          <a:bodyPr lIns="90000" rIns="90000" tIns="45000" bIns="45000">
            <a:noAutofit/>
          </a:bodyPr>
          <a:p>
            <a:pPr algn="ctr">
              <a:lnSpc>
                <a:spcPct val="100000"/>
              </a:lnSpc>
            </a:pPr>
            <a:r>
              <a:rPr b="0" lang="lv-LV" sz="2000" spc="-1" strike="noStrike">
                <a:solidFill>
                  <a:srgbClr val="000000"/>
                </a:solidFill>
                <a:latin typeface="Arial"/>
                <a:ea typeface="DejaVu Sans"/>
              </a:rPr>
              <a:t>Laima Skinderienė (saturs)</a:t>
            </a:r>
            <a:endParaRPr b="0" lang="lv-LV" sz="2000" spc="-1" strike="noStrike">
              <a:latin typeface="Arial"/>
            </a:endParaRPr>
          </a:p>
          <a:p>
            <a:pPr algn="ctr">
              <a:lnSpc>
                <a:spcPct val="100000"/>
              </a:lnSpc>
            </a:pPr>
            <a:r>
              <a:rPr b="0" lang="lv-LV" sz="2000" spc="-1" strike="noStrike">
                <a:solidFill>
                  <a:srgbClr val="000000"/>
                </a:solidFill>
                <a:latin typeface="Arial"/>
                <a:ea typeface="DejaVu Sans"/>
              </a:rPr>
              <a:t>Gražina Jedemskienė (tulkojums un adaptācija angļu valodā)</a:t>
            </a:r>
            <a:endParaRPr b="0" lang="lv-LV" sz="2000" spc="-1" strike="noStrike">
              <a:latin typeface="Arial"/>
            </a:endParaRPr>
          </a:p>
          <a:p>
            <a:pPr algn="ctr">
              <a:lnSpc>
                <a:spcPct val="100000"/>
              </a:lnSpc>
            </a:pPr>
            <a:r>
              <a:rPr b="0" lang="lv-LV" sz="2000" spc="-1" strike="noStrike">
                <a:solidFill>
                  <a:srgbClr val="000000"/>
                </a:solidFill>
                <a:latin typeface="Arial"/>
                <a:ea typeface="DejaVu Sans"/>
              </a:rPr>
              <a:t>Andrejs Vanags (tulkojums un adaptācija latviešu valodā)</a:t>
            </a:r>
            <a:endParaRPr b="0" lang="lv-LV" sz="2000" spc="-1" strike="noStrike">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fontScale="90000"/>
          </a:bodyPr>
          <a:p>
            <a:pPr algn="ctr">
              <a:lnSpc>
                <a:spcPct val="100000"/>
              </a:lnSpc>
            </a:pPr>
            <a:r>
              <a:rPr b="0" lang="lv-LV" sz="4400" spc="-1" strike="noStrike">
                <a:solidFill>
                  <a:srgbClr val="000000"/>
                </a:solidFill>
                <a:latin typeface="Calibri"/>
                <a:ea typeface="DejaVu Sans"/>
              </a:rPr>
              <a:t>DZĪVĪBAS APDROŠINĀŠANA AR LĪDZEKĻU UZKRĀŠANU</a:t>
            </a:r>
            <a:endParaRPr b="0" lang="lv-LV" sz="4400" spc="-1" strike="noStrike">
              <a:latin typeface="Arial"/>
            </a:endParaRPr>
          </a:p>
        </p:txBody>
      </p:sp>
      <p:sp>
        <p:nvSpPr>
          <p:cNvPr id="121"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fontScale="85000"/>
          </a:bodyPr>
          <a:p>
            <a:pPr>
              <a:lnSpc>
                <a:spcPct val="100000"/>
              </a:lnSpc>
              <a:spcBef>
                <a:spcPts val="641"/>
              </a:spcBef>
            </a:pPr>
            <a:r>
              <a:rPr b="0" lang="lv-LV" sz="3200" spc="-1" strike="noStrike">
                <a:solidFill>
                  <a:srgbClr val="000000"/>
                </a:solidFill>
                <a:latin typeface="Calibri"/>
                <a:ea typeface="DejaVu Sans"/>
              </a:rPr>
              <a:t>DZĪVĪBAS APDROŠINĀŠANA AR LĪDZEKĻU UZKRĀŠANU – apdrošināšanas veids, kurā ir apvienoti divi pakalpojumi t.i. dzīvības apdrošināšana un uzkrājuma veidošana, un kurā uzkrājuma summa tiek izmaksāta apdrošināšanas līguma beigās vai apdrošināšanas gadījuma iestāšanas gadījumā. Apdrošinātā nāves gadījumā gan apdrošināšanas atlīdzību, gan uzkrāto summu ar procentiem saņem līgumā norādīts labuma guvējs vai apdrošinātā mantinieki. </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CIVILTIESISKĀS ATBILDĪBAS APDROŠINĀŠANA</a:t>
            </a:r>
            <a:endParaRPr b="0" lang="lv-LV" sz="4000" spc="-1" strike="noStrike">
              <a:latin typeface="Arial"/>
            </a:endParaRPr>
          </a:p>
        </p:txBody>
      </p:sp>
      <p:sp>
        <p:nvSpPr>
          <p:cNvPr id="123"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Autofit/>
          </a:bodyPr>
          <a:p>
            <a:pPr marL="343080" indent="-340920">
              <a:lnSpc>
                <a:spcPct val="100000"/>
              </a:lnSpc>
              <a:spcBef>
                <a:spcPts val="641"/>
              </a:spcBef>
              <a:buClr>
                <a:srgbClr val="000000"/>
              </a:buClr>
              <a:buFont typeface="Arial"/>
              <a:buChar char="•"/>
            </a:pPr>
            <a:r>
              <a:rPr b="1" lang="lv-LV" sz="3200" spc="-1" strike="noStrike">
                <a:solidFill>
                  <a:srgbClr val="000000"/>
                </a:solidFill>
                <a:latin typeface="Calibri"/>
                <a:ea typeface="DejaVu Sans"/>
              </a:rPr>
              <a:t>TAS IR APDROŠINĀŠANAS VEIDS, KURĀ TIEK APDROŠINĀTA PERSONAS CIVILTIESISKĀ ATBILDĪBA PAR NETĪŠĀM RADĪTO ZAUDĒJUMU CITAI PERSONAI VAI TĀS ĪPAŠUMAM</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Ar šo apdrošināšanas veidu apdrošinātais nodod  apdrošināšanai kompānijai savu atbildību par zaudējumu nodarīšanu citiem.</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MANTOŠANA (1 st.)</a:t>
            </a:r>
            <a:endParaRPr b="0" lang="lv-LV" sz="4000" spc="-1" strike="noStrike">
              <a:latin typeface="Arial"/>
            </a:endParaRPr>
          </a:p>
        </p:txBody>
      </p:sp>
      <p:sp>
        <p:nvSpPr>
          <p:cNvPr id="125" name="CustomShape 2"/>
          <p:cNvSpPr/>
          <p:nvPr/>
        </p:nvSpPr>
        <p:spPr>
          <a:xfrm>
            <a:off x="357120" y="1071720"/>
            <a:ext cx="8327520" cy="5498640"/>
          </a:xfrm>
          <a:prstGeom prst="rect">
            <a:avLst/>
          </a:prstGeom>
          <a:noFill/>
          <a:ln w="0">
            <a:noFill/>
          </a:ln>
        </p:spPr>
        <p:style>
          <a:lnRef idx="0"/>
          <a:fillRef idx="0"/>
          <a:effectRef idx="0"/>
          <a:fontRef idx="minor"/>
        </p:style>
        <p:txBody>
          <a:bodyPr lIns="90000" rIns="90000" tIns="45000" bIns="45000">
            <a:noAutofit/>
          </a:bodyPr>
          <a:p>
            <a:pPr marL="343080" indent="-340920">
              <a:lnSpc>
                <a:spcPct val="100000"/>
              </a:lnSpc>
              <a:spcBef>
                <a:spcPts val="400"/>
              </a:spcBef>
              <a:tabLst>
                <a:tab algn="l" pos="0"/>
              </a:tabLst>
            </a:pPr>
            <a:r>
              <a:rPr b="0" lang="lv-LV" sz="2000" spc="-1" strike="noStrike">
                <a:solidFill>
                  <a:srgbClr val="000000"/>
                </a:solidFill>
                <a:latin typeface="Calibri"/>
                <a:ea typeface="DejaVu Sans"/>
              </a:rPr>
              <a:t>Mantošana ir lietu tiesību, saistību un dažu personīgo nemantisko mirušai personai piederošo tiesību nodošanu viņas likumiskiem vai testamentāriem mantiniekiem.</a:t>
            </a:r>
            <a:endParaRPr b="0" lang="lv-LV" sz="2000" spc="-1" strike="noStrike">
              <a:latin typeface="Arial"/>
            </a:endParaRPr>
          </a:p>
          <a:p>
            <a:pPr marL="343080" indent="-340920">
              <a:lnSpc>
                <a:spcPct val="100000"/>
              </a:lnSpc>
              <a:spcBef>
                <a:spcPts val="400"/>
              </a:spcBef>
              <a:tabLst>
                <a:tab algn="l" pos="0"/>
              </a:tabLst>
            </a:pPr>
            <a:r>
              <a:rPr b="0" lang="lv-LV" sz="2000" spc="-1" strike="noStrike">
                <a:solidFill>
                  <a:srgbClr val="000000"/>
                </a:solidFill>
                <a:latin typeface="Calibri"/>
                <a:ea typeface="DejaVu Sans"/>
              </a:rPr>
              <a:t>Civillikuma 391. pantā ir noteikts, ka pēc likuma ir aicināti mantot laulātais, radinieki un adoptētie.</a:t>
            </a:r>
            <a:endParaRPr b="0" lang="lv-LV" sz="2000" spc="-1" strike="noStrike">
              <a:latin typeface="Arial"/>
            </a:endParaRPr>
          </a:p>
          <a:p>
            <a:pPr marL="343080" indent="-340920">
              <a:lnSpc>
                <a:spcPct val="100000"/>
              </a:lnSpc>
              <a:spcBef>
                <a:spcPts val="400"/>
              </a:spcBef>
              <a:tabLst>
                <a:tab algn="l" pos="0"/>
              </a:tabLst>
            </a:pPr>
            <a:r>
              <a:rPr b="0" lang="lv-LV" sz="2000" spc="-1" strike="noStrike">
                <a:solidFill>
                  <a:srgbClr val="000000"/>
                </a:solidFill>
                <a:latin typeface="Calibri"/>
                <a:ea typeface="DejaVu Sans"/>
              </a:rPr>
              <a:t>Civillikuma 404. pants nosaka radinieku mantošanas kārtību:</a:t>
            </a:r>
            <a:endParaRPr b="0" lang="lv-LV" sz="2000" spc="-1" strike="noStrike">
              <a:latin typeface="Arial"/>
            </a:endParaRPr>
          </a:p>
          <a:p>
            <a:pPr marL="343080" indent="-340920">
              <a:lnSpc>
                <a:spcPct val="100000"/>
              </a:lnSpc>
              <a:spcBef>
                <a:spcPts val="400"/>
              </a:spcBef>
              <a:tabLst>
                <a:tab algn="l" pos="0"/>
              </a:tabLst>
            </a:pPr>
            <a:r>
              <a:rPr b="0" lang="lv-LV" sz="2000" spc="-1" strike="noStrike">
                <a:solidFill>
                  <a:srgbClr val="000000"/>
                </a:solidFill>
                <a:latin typeface="Calibri"/>
                <a:ea typeface="DejaVu Sans"/>
              </a:rPr>
              <a:t>1) pirmā šķirā manto, bez pakāpju tuvuma izšķirības, visi tie mantojuma atstājēja lejupējie, starp kuriem, no vienas puses, un mantojuma atstājēju, no otras puses, nav citu lejupējo, kam būtu tiesība mantot;</a:t>
            </a:r>
            <a:endParaRPr b="0" lang="lv-LV" sz="2000" spc="-1" strike="noStrike">
              <a:latin typeface="Arial"/>
            </a:endParaRPr>
          </a:p>
          <a:p>
            <a:pPr marL="343080" indent="-340920">
              <a:lnSpc>
                <a:spcPct val="100000"/>
              </a:lnSpc>
              <a:spcBef>
                <a:spcPts val="400"/>
              </a:spcBef>
              <a:tabLst>
                <a:tab algn="l" pos="0"/>
              </a:tabLst>
            </a:pPr>
            <a:r>
              <a:rPr b="0" lang="lv-LV" sz="2000" spc="-1" strike="noStrike">
                <a:solidFill>
                  <a:srgbClr val="000000"/>
                </a:solidFill>
                <a:latin typeface="Calibri"/>
                <a:ea typeface="DejaVu Sans"/>
              </a:rPr>
              <a:t>2) otrā šķirā manto mantojuma atstājēja pēc pakāpes tuvākie augšupējie, kā arī mantojuma atstājēja īstie brāļi un māsas un pirms viņa mirušo īsto brāļu un māsu bērni;</a:t>
            </a:r>
            <a:endParaRPr b="0" lang="lv-LV" sz="2000" spc="-1" strike="noStrike">
              <a:latin typeface="Arial"/>
            </a:endParaRPr>
          </a:p>
          <a:p>
            <a:pPr marL="343080" indent="-340920">
              <a:lnSpc>
                <a:spcPct val="100000"/>
              </a:lnSpc>
              <a:spcBef>
                <a:spcPts val="400"/>
              </a:spcBef>
              <a:tabLst>
                <a:tab algn="l" pos="0"/>
              </a:tabLst>
            </a:pPr>
            <a:r>
              <a:rPr b="0" lang="lv-LV" sz="2000" spc="-1" strike="noStrike">
                <a:solidFill>
                  <a:srgbClr val="000000"/>
                </a:solidFill>
                <a:latin typeface="Calibri"/>
                <a:ea typeface="DejaVu Sans"/>
              </a:rPr>
              <a:t>3) trešā šķirā manto mantojuma atstājēja pusbrāļi un pusmāsas un pirms viņa mirušo pusbrāļu un pusmāsu bērni;</a:t>
            </a:r>
            <a:endParaRPr b="0" lang="lv-LV" sz="2000" spc="-1" strike="noStrike">
              <a:latin typeface="Arial"/>
            </a:endParaRPr>
          </a:p>
          <a:p>
            <a:pPr marL="343080" indent="-340920">
              <a:lnSpc>
                <a:spcPct val="100000"/>
              </a:lnSpc>
              <a:spcBef>
                <a:spcPts val="400"/>
              </a:spcBef>
              <a:tabLst>
                <a:tab algn="l" pos="0"/>
              </a:tabLst>
            </a:pPr>
            <a:r>
              <a:rPr b="0" lang="lv-LV" sz="2000" spc="-1" strike="noStrike">
                <a:solidFill>
                  <a:srgbClr val="000000"/>
                </a:solidFill>
                <a:latin typeface="Calibri"/>
                <a:ea typeface="DejaVu Sans"/>
              </a:rPr>
              <a:t>4) ceturtā šķirā manto pārējie pēc pakāpes tuvākie sāņu radnieki, neizšķirot pilnīgo radniecību no nepilnīgās.</a:t>
            </a:r>
            <a:endParaRPr b="0" lang="lv-LV" sz="2000" spc="-1" strike="noStrike">
              <a:latin typeface="Arial"/>
            </a:endParaRPr>
          </a:p>
          <a:p>
            <a:pPr marL="343080" indent="-340920">
              <a:lnSpc>
                <a:spcPct val="100000"/>
              </a:lnSpc>
              <a:spcBef>
                <a:spcPts val="400"/>
              </a:spcBef>
              <a:tabLst>
                <a:tab algn="l" pos="0"/>
              </a:tabLst>
            </a:pPr>
            <a:endParaRPr b="0" lang="lv-LV" sz="2000" spc="-1" strike="noStrike">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395640" y="692640"/>
            <a:ext cx="8289000" cy="5431320"/>
          </a:xfrm>
          <a:prstGeom prst="rect">
            <a:avLst/>
          </a:prstGeom>
          <a:noFill/>
          <a:ln w="0">
            <a:noFill/>
          </a:ln>
        </p:spPr>
        <p:style>
          <a:lnRef idx="0"/>
          <a:fillRef idx="0"/>
          <a:effectRef idx="0"/>
          <a:fontRef idx="minor"/>
        </p:style>
        <p:txBody>
          <a:bodyPr lIns="90000" rIns="90000" tIns="45000" bIns="45000">
            <a:normAutofit fontScale="15000"/>
          </a:bodyPr>
          <a:p>
            <a:pPr marL="343080" indent="-340920">
              <a:lnSpc>
                <a:spcPct val="100000"/>
              </a:lnSpc>
              <a:spcBef>
                <a:spcPts val="641"/>
              </a:spcBef>
              <a:tabLst>
                <a:tab algn="l" pos="0"/>
              </a:tabLst>
            </a:pPr>
            <a:r>
              <a:rPr b="0" lang="lv-LV" sz="3200" spc="-1" strike="noStrike">
                <a:solidFill>
                  <a:srgbClr val="000000"/>
                </a:solidFill>
                <a:latin typeface="Calibri"/>
                <a:ea typeface="DejaVu Sans"/>
              </a:rPr>
              <a:t>Zemākas šķiras mantinieks nemanto, ja savu gribu mantot izteicis kāds augstākas šķiras mantinieks (405. pants). Ja kādā šķirā atkrīt pirms citiem aicinātais mantinieks, tad mantojums pāriet uz viņa līdzmantiniekiem, kuriem ir tāda pati mantojuma tiesība. Ja atkrīt arī līdzmantinieki, tad mantojums pāriet uz tām personām, kas šajā pašā šķirā aicinātas mantot no mantojuma atstājēja; ja šajā šķirā nav tādu, kam ir tiesība mantot, vai ja atkrīt visi šās šķiras mantinieki, tad mantojums pāriet uz nākošās šķiras mantiniekiem (406. pants). </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Adoptētais bērns un viņa pēcnācēji attiecībā pret adoptētāju un viņa radiniekiem iegūst laulībā dzimuša bērna tiesisko stāvokli kā personiskajās, tā mantiskajās attiecībās. Ar adopciju bērnam izbeidzas radniecības attiecības ar vecākiem un viņu radiniekiem un ar tām saistītās personiskās un mantiskās tiesības un pienākumi pret viņiem (173.pants).</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Adoptētais un viņa lejupējie manto no adoptētāja un viņa radiniekiem. No adoptētā manto viņa lejupējie, kā arī adoptētājs un viņa radinieki (401. pants).</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Likumisko mantojuma tiesību nodibina tikai tāda radniecība, kas rodas:</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1) ar dzimšanu likumīgā laulībā;</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2) ar dzimšanu tādā laulībā, kura vēlāk atzīta par neesošu, vai ne vēlāk kā 306.dienā no šādas laulības izbeigšanās;</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3) ar paternitātes atzīšanu vai tās noteikšanu tiesas ceļā (399. pants).</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Bērni, kas cēlušies no vecākiem, kuri nav savstarpējā laulībā, ja izcelšanās no tēva un mātes ir noteikta likumā paredzētajā kārtībā, manto tāpat kā laulībā dzimušie bērni. No šādiem bērniem manto kā māte un tās radinieki, tā tēvs un tā radinieki (400. pants).</a:t>
            </a:r>
            <a:endParaRPr b="0" lang="lv-LV" sz="3200" spc="-1" strike="noStrike">
              <a:latin typeface="Arial"/>
            </a:endParaRPr>
          </a:p>
          <a:p>
            <a:pPr marL="343080" indent="-340920">
              <a:lnSpc>
                <a:spcPct val="100000"/>
              </a:lnSpc>
              <a:spcBef>
                <a:spcPts val="641"/>
              </a:spcBef>
              <a:tabLst>
                <a:tab algn="l" pos="0"/>
              </a:tabLst>
            </a:pP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Testamentārā mantošana</a:t>
            </a:r>
            <a:endParaRPr b="0" lang="lv-LV" sz="4000" spc="-1" strike="noStrike">
              <a:latin typeface="Arial"/>
            </a:endParaRPr>
          </a:p>
        </p:txBody>
      </p:sp>
      <p:sp>
        <p:nvSpPr>
          <p:cNvPr id="128" name="CustomShape 2"/>
          <p:cNvSpPr/>
          <p:nvPr/>
        </p:nvSpPr>
        <p:spPr>
          <a:xfrm>
            <a:off x="457200" y="825120"/>
            <a:ext cx="8227440" cy="5766840"/>
          </a:xfrm>
          <a:prstGeom prst="rect">
            <a:avLst/>
          </a:prstGeom>
          <a:noFill/>
          <a:ln w="0">
            <a:noFill/>
          </a:ln>
        </p:spPr>
        <p:style>
          <a:lnRef idx="0"/>
          <a:fillRef idx="0"/>
          <a:effectRef idx="0"/>
          <a:fontRef idx="minor"/>
        </p:style>
        <p:txBody>
          <a:bodyPr lIns="90000" rIns="90000" tIns="45000" bIns="45000">
            <a:normAutofit fontScale="18000"/>
          </a:bodyPr>
          <a:p>
            <a:pPr marL="343080" indent="-340920">
              <a:lnSpc>
                <a:spcPct val="100000"/>
              </a:lnSpc>
              <a:spcBef>
                <a:spcPts val="641"/>
              </a:spcBef>
              <a:tabLst>
                <a:tab algn="l" pos="0"/>
              </a:tabLst>
            </a:pPr>
            <a:endParaRPr b="0" lang="lv-LV" sz="1800" spc="-1" strike="noStrike">
              <a:latin typeface="Arial"/>
            </a:endParaRPr>
          </a:p>
          <a:p>
            <a:pPr marL="343080" indent="-340920">
              <a:lnSpc>
                <a:spcPct val="100000"/>
              </a:lnSpc>
              <a:spcBef>
                <a:spcPts val="641"/>
              </a:spcBef>
              <a:tabLst>
                <a:tab algn="l" pos="0"/>
              </a:tabLst>
            </a:pPr>
            <a:endParaRPr b="0" lang="lv-LV" sz="1800" spc="-1" strike="noStrike">
              <a:latin typeface="Arial"/>
            </a:endParaRPr>
          </a:p>
          <a:p>
            <a:pPr marL="343080" indent="-340920">
              <a:lnSpc>
                <a:spcPct val="100000"/>
              </a:lnSpc>
              <a:spcBef>
                <a:spcPts val="641"/>
              </a:spcBef>
              <a:tabLst>
                <a:tab algn="l" pos="0"/>
              </a:tabLst>
            </a:pPr>
            <a:endParaRPr b="0" lang="lv-LV" sz="18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	</a:t>
            </a:r>
            <a:r>
              <a:rPr b="1" lang="lv-LV" sz="3200" spc="-1" strike="noStrike">
                <a:solidFill>
                  <a:srgbClr val="000000"/>
                </a:solidFill>
                <a:latin typeface="Calibri"/>
                <a:ea typeface="DejaVu Sans"/>
              </a:rPr>
              <a:t>Testaments. </a:t>
            </a:r>
            <a:r>
              <a:rPr b="0" lang="lv-LV" sz="3200" spc="-1" strike="noStrike">
                <a:solidFill>
                  <a:srgbClr val="000000"/>
                </a:solidFill>
                <a:latin typeface="Calibri"/>
                <a:ea typeface="DejaVu Sans"/>
              </a:rPr>
              <a:t>Testaments ir vienpusējs rīkojums, ko kāds dod savas nāves gadījumam par visu savu mantu, vai par kādu mantas daļu, vai par atsevišķām lietām vai tiesībām. Testamenti pēc savas formas ir vai nu publiski, vai privāti. Publiskos testamentus taisa pie notāra vai bāriņtiesā testatora personīgā klātbūtnē. Lai privāts testaments būtu spēkā, jābūt pārliecībai, ka to taisījis mantojuma atstājējs un ka tas izteic pareizi viņa pēdējo gribu. Privāts testaments taisāms rakstiski, mantojuma atstājējam pašrocīgi visu testamentu uzrakstot un parakstot. Privātu testamentu var taisīt jebkurā valodā. Privātu testamentu var nodot glabāšanā notāram vai bāriņtiesai</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Testators var testamentu katrā laikā atcelt, grozīt vai papildināt. Notāra aktu grāmatā vai bāriņtiesas testamentu grāmatā ierakstīts testaments vai 439. panta kārtībā sastādīts akts par testamenta pieņemšanu glabāt uzskatāms par pēdējās gribas esamības un īstuma pilnīgāko pierādījumu. Rakstiska privāta testamenta īstums pieņemams par pierādītu, ja tā vēl dzīvie liecinieki atzīst savus parakstus, bet ja liecinieku nav, tā īstumu var pierādīt ar citiem līdzekļiem. </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Mantiniekiem, kuri vēlas saņemt mantojumu ir jāiesniedz zvērinātam notāram attiecīgs iesniegums. Zvērināts notārs, kuram glabāšanā nodots testaments, tiklīdz viņam kļuvis zināms par testatora nāvi, nosaka akta nolasīšanas dienu, paziņo to visiem zināmajiem mantiniekiem un izliek sludinājumu zvērināta notāra prakses vietas telpās visiem redzamā vietā.</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CustomShape 1"/>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Autofit/>
          </a:bodyPr>
          <a:p>
            <a:pPr marL="343080" indent="-340920">
              <a:lnSpc>
                <a:spcPct val="100000"/>
              </a:lnSpc>
              <a:spcBef>
                <a:spcPts val="479"/>
              </a:spcBef>
              <a:buClr>
                <a:srgbClr val="000000"/>
              </a:buClr>
              <a:buFont typeface="Arial"/>
              <a:buChar char="•"/>
            </a:pPr>
            <a:r>
              <a:rPr b="0" lang="lv-LV" sz="2400" spc="-1" strike="noStrike">
                <a:solidFill>
                  <a:srgbClr val="000000"/>
                </a:solidFill>
                <a:latin typeface="Calibri"/>
                <a:ea typeface="DejaVu Sans"/>
              </a:rPr>
              <a:t>Uzsāktas mantojuma lietas tiek reģistrētas Mantojumu reģistrā, savukārt, publiskie testamenti tiek reģistrēti Publisko testamentu reģistrā</a:t>
            </a:r>
            <a:endParaRPr b="0" lang="lv-LV" sz="2400" spc="-1" strike="noStrike">
              <a:latin typeface="Arial"/>
            </a:endParaRPr>
          </a:p>
          <a:p>
            <a:pPr marL="343080" indent="-340920">
              <a:lnSpc>
                <a:spcPct val="100000"/>
              </a:lnSpc>
              <a:spcBef>
                <a:spcPts val="479"/>
              </a:spcBef>
              <a:buClr>
                <a:srgbClr val="000000"/>
              </a:buClr>
              <a:buFont typeface="Arial"/>
              <a:buChar char="•"/>
            </a:pPr>
            <a:r>
              <a:rPr b="0" lang="lv-LV" sz="2400" spc="-1" strike="noStrike">
                <a:solidFill>
                  <a:srgbClr val="000000"/>
                </a:solidFill>
                <a:latin typeface="Calibri"/>
                <a:ea typeface="DejaVu Sans"/>
              </a:rPr>
              <a:t>Informāciju no minētajiem reģistriem ir iespējam saņemt Zvērināto notāru padomē. Tas ir maksas pakalpojums: </a:t>
            </a:r>
            <a:r>
              <a:rPr b="0" lang="lv-LV" sz="2400" spc="-1" strike="noStrike" u="sng">
                <a:solidFill>
                  <a:srgbClr val="0000ff"/>
                </a:solidFill>
                <a:uFillTx/>
                <a:latin typeface="Calibri"/>
                <a:ea typeface="DejaVu Sans"/>
                <a:hlinkClick r:id="rId1"/>
              </a:rPr>
              <a:t>https://www.latvijasnotars.lv/services/17</a:t>
            </a:r>
            <a:r>
              <a:rPr b="0" lang="lv-LV" sz="2400" spc="-1" strike="noStrike">
                <a:solidFill>
                  <a:srgbClr val="000000"/>
                </a:solidFill>
                <a:latin typeface="Calibri"/>
                <a:ea typeface="DejaVu Sans"/>
              </a:rPr>
              <a:t> </a:t>
            </a:r>
            <a:endParaRPr b="0" lang="lv-LV" sz="2400" spc="-1" strike="noStrike">
              <a:latin typeface="Arial"/>
            </a:endParaRPr>
          </a:p>
          <a:p>
            <a:pPr marL="343080" indent="-340920">
              <a:lnSpc>
                <a:spcPct val="100000"/>
              </a:lnSpc>
              <a:spcBef>
                <a:spcPts val="479"/>
              </a:spcBef>
              <a:buClr>
                <a:srgbClr val="000000"/>
              </a:buClr>
              <a:buFont typeface="Arial"/>
              <a:buChar char="•"/>
            </a:pPr>
            <a:r>
              <a:rPr b="0" lang="lv-LV" sz="2400" spc="-1" strike="noStrike">
                <a:solidFill>
                  <a:srgbClr val="ff0000"/>
                </a:solidFill>
                <a:latin typeface="Calibri"/>
                <a:ea typeface="DejaVu Sans"/>
              </a:rPr>
              <a:t>Zvērināto notāru padome iesaka mantošanas iesniegumu iesniegt ne vēlāk kā divus mēnešus pēc tuvinieka nāves</a:t>
            </a:r>
            <a:endParaRPr b="0" lang="lv-LV" sz="2400" spc="-1" strike="noStrike">
              <a:latin typeface="Arial"/>
            </a:endParaRPr>
          </a:p>
          <a:p>
            <a:pPr>
              <a:lnSpc>
                <a:spcPct val="100000"/>
              </a:lnSpc>
              <a:spcBef>
                <a:spcPts val="641"/>
              </a:spcBef>
            </a:pPr>
            <a:endParaRPr b="0" lang="lv-LV" sz="2400" spc="-1" strike="noStrike">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CustomShape 1"/>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Autofit/>
          </a:bodyPr>
          <a:p>
            <a:pPr marL="343080" indent="-340920">
              <a:lnSpc>
                <a:spcPct val="100000"/>
              </a:lnSpc>
              <a:spcBef>
                <a:spcPts val="479"/>
              </a:spcBef>
              <a:buClr>
                <a:srgbClr val="000000"/>
              </a:buClr>
              <a:buFont typeface="Arial"/>
              <a:buChar char="•"/>
            </a:pPr>
            <a:r>
              <a:rPr b="0" lang="lv-LV" sz="2400" spc="-1" strike="noStrike">
                <a:solidFill>
                  <a:srgbClr val="000000"/>
                </a:solidFill>
                <a:latin typeface="Calibri"/>
                <a:ea typeface="DejaVu Sans"/>
              </a:rPr>
              <a:t>Testamentu, kas neatbilst kādam likuma noteikumam, ieinteresētās personas var apstrīdēt.</a:t>
            </a:r>
            <a:endParaRPr b="0" lang="lv-LV" sz="2400" spc="-1" strike="noStrike">
              <a:latin typeface="Arial"/>
            </a:endParaRPr>
          </a:p>
          <a:p>
            <a:pPr marL="343080" indent="-340920">
              <a:lnSpc>
                <a:spcPct val="100000"/>
              </a:lnSpc>
              <a:spcBef>
                <a:spcPts val="479"/>
              </a:spcBef>
              <a:buClr>
                <a:srgbClr val="000000"/>
              </a:buClr>
              <a:buFont typeface="Arial"/>
              <a:buChar char="•"/>
            </a:pPr>
            <a:r>
              <a:rPr b="0" lang="lv-LV" sz="2400" spc="-1" strike="noStrike">
                <a:solidFill>
                  <a:srgbClr val="000000"/>
                </a:solidFill>
                <a:latin typeface="Calibri"/>
                <a:ea typeface="DejaVu Sans"/>
              </a:rPr>
              <a:t>Apstrīdēt testamentu var tikai tie, kas iecelti par mantiniekiem kādā citā pēdējās gribas rīkojumā vai kas testatora miršanas brīdī bijuši viņa tuvākie likumiskie mantinieki.</a:t>
            </a:r>
            <a:endParaRPr b="0" lang="lv-LV" sz="2400" spc="-1" strike="noStrike">
              <a:latin typeface="Arial"/>
            </a:endParaRPr>
          </a:p>
          <a:p>
            <a:pPr marL="343080" indent="-340920">
              <a:lnSpc>
                <a:spcPct val="100000"/>
              </a:lnSpc>
              <a:spcBef>
                <a:spcPts val="479"/>
              </a:spcBef>
              <a:buClr>
                <a:srgbClr val="000000"/>
              </a:buClr>
              <a:buFont typeface="Arial"/>
              <a:buChar char="•"/>
            </a:pPr>
            <a:r>
              <a:rPr b="0" lang="lv-LV" sz="2400" spc="-1" strike="noStrike">
                <a:solidFill>
                  <a:srgbClr val="000000"/>
                </a:solidFill>
                <a:latin typeface="Calibri"/>
                <a:ea typeface="DejaVu Sans"/>
              </a:rPr>
              <a:t>Testamenta apstrīdēšanai ir jāvēršas tiesā ar prasību. Ja zvērināts notārs, kurš ved mantojuma lietu, saņem tiesas paziņojumu, ka celta prasība par pēdējās gribas rīkojuma akta apstrīdēšanu, viņš aptur lietvedību mantojuma lietā līdz strīda izšķiršanai tiesā.</a:t>
            </a:r>
            <a:endParaRPr b="0" lang="lv-LV" sz="2400" spc="-1" strike="noStrike">
              <a:latin typeface="Arial"/>
            </a:endParaRPr>
          </a:p>
        </p:txBody>
      </p:sp>
      <p:sp>
        <p:nvSpPr>
          <p:cNvPr id="131" name="CustomShape 2"/>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Testamenta apstrīdēšana</a:t>
            </a:r>
            <a:endParaRPr b="0" lang="lv-LV" sz="4000" spc="-1" strike="noStrike">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PRAKTISKAIS DARBS</a:t>
            </a:r>
            <a:endParaRPr b="0" lang="lv-LV" sz="4000" spc="-1" strike="noStrike">
              <a:latin typeface="Arial"/>
            </a:endParaRPr>
          </a:p>
        </p:txBody>
      </p:sp>
      <p:sp>
        <p:nvSpPr>
          <p:cNvPr id="133"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a:bodyPr>
          <a:p>
            <a:pPr marL="343080" indent="-340920">
              <a:lnSpc>
                <a:spcPct val="100000"/>
              </a:lnSpc>
              <a:spcBef>
                <a:spcPts val="561"/>
              </a:spcBef>
              <a:tabLst>
                <a:tab algn="l" pos="0"/>
              </a:tabLst>
            </a:pPr>
            <a:r>
              <a:rPr b="0" lang="lv-LV" sz="2800" spc="-1" strike="noStrike">
                <a:solidFill>
                  <a:srgbClr val="000000"/>
                </a:solidFill>
                <a:latin typeface="Calibri"/>
                <a:ea typeface="DejaVu Sans"/>
              </a:rPr>
              <a:t>TESTAMENTA SASTĀDĪŠANA SASKAŅĀ AR DOTIEM NOSACĪJUMIEM.</a:t>
            </a:r>
            <a:endParaRPr b="0" lang="lv-LV" sz="2800" spc="-1" strike="noStrike">
              <a:latin typeface="Arial"/>
            </a:endParaRPr>
          </a:p>
        </p:txBody>
      </p:sp>
      <p:pic>
        <p:nvPicPr>
          <p:cNvPr id="134" name="Picture 2" descr="Teisininkas atsako. Ar po anytos mirties galiu užginčyti testamentą savo  vaikų naudai? | Gyvenimas | 15min.lt"/>
          <p:cNvPicPr/>
          <p:nvPr/>
        </p:nvPicPr>
        <p:blipFill>
          <a:blip r:embed="rId1"/>
          <a:stretch/>
        </p:blipFill>
        <p:spPr>
          <a:xfrm>
            <a:off x="4786200" y="2903040"/>
            <a:ext cx="4060800" cy="2614320"/>
          </a:xfrm>
          <a:prstGeom prst="rect">
            <a:avLst/>
          </a:prstGeom>
          <a:ln w="0">
            <a:noFill/>
          </a:ln>
        </p:spPr>
      </p:pic>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CustomShape 1"/>
          <p:cNvSpPr/>
          <p:nvPr/>
        </p:nvSpPr>
        <p:spPr>
          <a:xfrm>
            <a:off x="457200" y="490680"/>
            <a:ext cx="8227440" cy="11408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r>
              <a:rPr b="0" lang="lv-LV" sz="4000" spc="-1" strike="noStrike">
                <a:solidFill>
                  <a:srgbClr val="000000"/>
                </a:solidFill>
                <a:latin typeface="Calibri"/>
                <a:ea typeface="DejaVu Sans"/>
              </a:rPr>
              <a:t>ATBILDĪBA PAR NODOKĻU TIESĪBU AKTU PĀRKĀPUMIEM </a:t>
            </a:r>
            <a:endParaRPr b="0" lang="lv-LV" sz="4000" spc="-1" strike="noStrike">
              <a:latin typeface="Arial"/>
            </a:endParaRPr>
          </a:p>
          <a:p>
            <a:pPr algn="ctr">
              <a:lnSpc>
                <a:spcPct val="100000"/>
              </a:lnSpc>
            </a:pPr>
            <a:r>
              <a:rPr b="0" lang="lv-LV" sz="4000" spc="-1" strike="noStrike">
                <a:solidFill>
                  <a:srgbClr val="000000"/>
                </a:solidFill>
                <a:latin typeface="Calibri"/>
                <a:ea typeface="DejaVu Sans"/>
              </a:rPr>
              <a:t>(1 st.)</a:t>
            </a:r>
            <a:endParaRPr b="0" lang="lv-LV" sz="4000" spc="-1" strike="noStrike">
              <a:latin typeface="Arial"/>
            </a:endParaRPr>
          </a:p>
        </p:txBody>
      </p:sp>
      <p:sp>
        <p:nvSpPr>
          <p:cNvPr id="136" name="CustomShape 2"/>
          <p:cNvSpPr/>
          <p:nvPr/>
        </p:nvSpPr>
        <p:spPr>
          <a:xfrm>
            <a:off x="457200" y="1996200"/>
            <a:ext cx="8227440" cy="4523760"/>
          </a:xfrm>
          <a:prstGeom prst="rect">
            <a:avLst/>
          </a:prstGeom>
          <a:noFill/>
          <a:ln w="0">
            <a:noFill/>
          </a:ln>
        </p:spPr>
        <p:style>
          <a:lnRef idx="0"/>
          <a:fillRef idx="0"/>
          <a:effectRef idx="0"/>
          <a:fontRef idx="minor"/>
        </p:style>
        <p:txBody>
          <a:bodyPr lIns="90000" rIns="90000" tIns="45000" bIns="45000">
            <a:normAutofit fontScale="26000"/>
          </a:bodyPr>
          <a:p>
            <a:pPr marL="343080" indent="-340920">
              <a:lnSpc>
                <a:spcPct val="120000"/>
              </a:lnSpc>
              <a:spcBef>
                <a:spcPts val="641"/>
              </a:spcBef>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Daudzās valstīs, tai skaitā Lietuvā, administratīvie sodi par nodokļu tiesību aktu pārkāpumiem, kuriem nav noziedzīgu nodarījumu pazīmju parasti veido brīdinājums, naudas sods, tiesību atņemšana valdes loceklim ieņemt noteiktus amatus komercsabiedrībās. Turklāt, naudas sods par pārkāpumiem, kuru rezultātā ir samazināts iemaksājamā nodokļa apmērs vai palielināts no budžeta atmaksājamā nodokļa apmērs, būs atkarīgs no šāda samazinājuma/palielinājuma apmēra. Tāpat Valsts ieņēmumu dienests ir tiesīgs apturēt nodokļu maksātāja saimniecisko darību, ja konstatēti noteiktie likumpārkāpumi (piemēram, izvairīšanās no nodokļu samaksas vai tiek nodarbinātas personas, ar kurām nav noslēgts rakstveida darba līgums). Naudas sodu apmēri var ievērojami atšķirties dažādās valstīs.</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fontScale="31000"/>
          </a:bodyPr>
          <a:p>
            <a:pPr algn="ctr">
              <a:lnSpc>
                <a:spcPct val="100000"/>
              </a:lnSpc>
            </a:pPr>
            <a:r>
              <a:rPr b="0" lang="lv-LV" sz="4400" spc="-1" strike="noStrike">
                <a:solidFill>
                  <a:srgbClr val="000000"/>
                </a:solidFill>
                <a:latin typeface="Calibri"/>
                <a:ea typeface="DejaVu Sans"/>
              </a:rPr>
              <a:t>Administratīvie sodi par nodokļu deklarāciju neiesniegšanu un nodokļu samaksas termiņu neievērošanu</a:t>
            </a:r>
            <a:endParaRPr b="0" lang="lv-LV" sz="4400" spc="-1" strike="noStrike">
              <a:latin typeface="Arial"/>
            </a:endParaRPr>
          </a:p>
        </p:txBody>
      </p:sp>
      <p:sp>
        <p:nvSpPr>
          <p:cNvPr id="138"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fontScale="34000"/>
          </a:bodyPr>
          <a:p>
            <a:pPr marL="343080" indent="-340920">
              <a:lnSpc>
                <a:spcPct val="100000"/>
              </a:lnSpc>
              <a:spcBef>
                <a:spcPts val="641"/>
              </a:spcBef>
              <a:buClr>
                <a:srgbClr val="000000"/>
              </a:buClr>
              <a:buSzPct val="45000"/>
              <a:buFont typeface="Wingdings" charset="2"/>
              <a:buChar char=""/>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Par nodokļu un nodevu maksājuma samaksas termiņa nokavējumu maksātājam tiek aprēķināta nokavējuma nauda — no laikā nenomaksātā pamatparāda 0,05 procenti par katru nokavēto dienu, ja konkrētā nodokļa likumā nav noteikti citi nokavējuma naudas apmēri</a:t>
            </a:r>
            <a:endParaRPr b="0" lang="lv-LV" sz="3200" spc="-1" strike="noStrike">
              <a:latin typeface="Arial"/>
            </a:endParaRPr>
          </a:p>
          <a:p>
            <a:pPr marL="343080" indent="-340920">
              <a:lnSpc>
                <a:spcPct val="100000"/>
              </a:lnSpc>
              <a:spcBef>
                <a:spcPts val="641"/>
              </a:spcBef>
              <a:buClr>
                <a:srgbClr val="000000"/>
              </a:buClr>
              <a:buSzPct val="45000"/>
              <a:buFont typeface="Wingdings" charset="2"/>
              <a:buChar char=""/>
              <a:tabLst>
                <a:tab algn="l" pos="0"/>
              </a:tabLst>
            </a:pPr>
            <a:r>
              <a:rPr b="0" lang="lv-LV" sz="3200" spc="-1" strike="noStrike">
                <a:solidFill>
                  <a:srgbClr val="000000"/>
                </a:solidFill>
                <a:latin typeface="Calibri"/>
                <a:ea typeface="DejaVu Sans"/>
              </a:rPr>
              <a:t>Par nodokļu deklarācijas iesniegšanu, pārkāpjot nodokļu normatīvajos aktos noteikto iesniegšanas termiņu:</a:t>
            </a:r>
            <a:endParaRPr b="0" lang="lv-LV" sz="3200" spc="-1" strike="noStrike">
              <a:latin typeface="Arial"/>
            </a:endParaRPr>
          </a:p>
          <a:p>
            <a:pPr lvl="1" marL="343080" indent="-340920">
              <a:lnSpc>
                <a:spcPct val="100000"/>
              </a:lnSpc>
              <a:spcBef>
                <a:spcPts val="641"/>
              </a:spcBef>
              <a:buClr>
                <a:srgbClr val="000000"/>
              </a:buClr>
              <a:buSzPct val="45000"/>
              <a:buFont typeface="Wingdings" charset="2"/>
              <a:buChar char=""/>
              <a:tabLst>
                <a:tab algn="l" pos="0"/>
              </a:tabLst>
            </a:pPr>
            <a:r>
              <a:rPr b="0" lang="lv-LV" sz="3200" spc="-1" strike="noStrike">
                <a:solidFill>
                  <a:srgbClr val="000000"/>
                </a:solidFill>
                <a:latin typeface="Calibri"/>
                <a:ea typeface="DejaVu Sans"/>
              </a:rPr>
              <a:t>no 3 līdz 10 dienām – brīdinājums vai naudas sods no 5 līdz 14 naudas soda vienībām</a:t>
            </a:r>
            <a:endParaRPr b="0" lang="lv-LV" sz="3200" spc="-1" strike="noStrike">
              <a:latin typeface="Arial"/>
            </a:endParaRPr>
          </a:p>
          <a:p>
            <a:pPr lvl="1" marL="343080" indent="-340920">
              <a:lnSpc>
                <a:spcPct val="100000"/>
              </a:lnSpc>
              <a:spcBef>
                <a:spcPts val="641"/>
              </a:spcBef>
              <a:buClr>
                <a:srgbClr val="000000"/>
              </a:buClr>
              <a:buSzPct val="45000"/>
              <a:buFont typeface="Wingdings" charset="2"/>
              <a:buChar char=""/>
              <a:tabLst>
                <a:tab algn="l" pos="0"/>
              </a:tabLst>
            </a:pPr>
            <a:r>
              <a:rPr b="0" lang="lv-LV" sz="3200" spc="-1" strike="noStrike">
                <a:solidFill>
                  <a:srgbClr val="000000"/>
                </a:solidFill>
                <a:latin typeface="Calibri"/>
                <a:ea typeface="DejaVu Sans"/>
              </a:rPr>
              <a:t>no 11 līdz 20 dienām - no 15 līdz 30 naudas soda vienībām</a:t>
            </a:r>
            <a:endParaRPr b="0" lang="lv-LV" sz="3200" spc="-1" strike="noStrike">
              <a:latin typeface="Arial"/>
            </a:endParaRPr>
          </a:p>
          <a:p>
            <a:pPr lvl="1" marL="343080" indent="-340920">
              <a:lnSpc>
                <a:spcPct val="100000"/>
              </a:lnSpc>
              <a:spcBef>
                <a:spcPts val="641"/>
              </a:spcBef>
              <a:buClr>
                <a:srgbClr val="000000"/>
              </a:buClr>
              <a:buSzPct val="45000"/>
              <a:buFont typeface="Wingdings" charset="2"/>
              <a:buChar char=""/>
              <a:tabLst>
                <a:tab algn="l" pos="0"/>
              </a:tabLst>
            </a:pPr>
            <a:r>
              <a:rPr b="0" lang="lv-LV" sz="3200" spc="-1" strike="noStrike">
                <a:solidFill>
                  <a:srgbClr val="000000"/>
                </a:solidFill>
                <a:latin typeface="Calibri"/>
                <a:ea typeface="DejaVu Sans"/>
              </a:rPr>
              <a:t>no 21 dienas līdz 30 dienām - no 31 līdz 56 naudas soda vienībām</a:t>
            </a:r>
            <a:endParaRPr b="0" lang="lv-LV" sz="3200" spc="-1" strike="noStrike">
              <a:latin typeface="Arial"/>
            </a:endParaRPr>
          </a:p>
          <a:p>
            <a:pPr lvl="1" marL="343080" indent="-340920">
              <a:lnSpc>
                <a:spcPct val="100000"/>
              </a:lnSpc>
              <a:spcBef>
                <a:spcPts val="641"/>
              </a:spcBef>
              <a:buClr>
                <a:srgbClr val="000000"/>
              </a:buClr>
              <a:buSzPct val="45000"/>
              <a:buFont typeface="Wingdings" charset="2"/>
              <a:buChar char=""/>
              <a:tabLst>
                <a:tab algn="l" pos="0"/>
              </a:tabLst>
            </a:pPr>
            <a:r>
              <a:rPr b="0" lang="lv-LV" sz="3200" spc="-1" strike="noStrike">
                <a:solidFill>
                  <a:srgbClr val="000000"/>
                </a:solidFill>
                <a:latin typeface="Calibri"/>
                <a:ea typeface="DejaVu Sans"/>
              </a:rPr>
              <a:t>no 30 dienām – no 57 līdz 140 naudas soda vienībām</a:t>
            </a:r>
            <a:endParaRPr b="0" lang="lv-LV" sz="3200" spc="-1" strike="noStrike">
              <a:latin typeface="Arial"/>
            </a:endParaRPr>
          </a:p>
          <a:p>
            <a:pPr marL="343080" indent="-340920">
              <a:lnSpc>
                <a:spcPct val="100000"/>
              </a:lnSpc>
              <a:spcBef>
                <a:spcPts val="641"/>
              </a:spcBef>
              <a:buClr>
                <a:srgbClr val="000000"/>
              </a:buClr>
              <a:buSzPct val="45000"/>
              <a:buFont typeface="Wingdings" charset="2"/>
              <a:buChar char=""/>
              <a:tabLst>
                <a:tab algn="l" pos="0"/>
              </a:tabLst>
            </a:pPr>
            <a:r>
              <a:rPr b="0" lang="lv-LV" sz="3200" spc="-1" strike="noStrike">
                <a:solidFill>
                  <a:srgbClr val="000000"/>
                </a:solidFill>
                <a:latin typeface="Calibri"/>
                <a:ea typeface="DejaVu Sans"/>
              </a:rPr>
              <a:t>Administratīvā soda vienība = 5 EUR</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r>
              <a:rPr b="0" lang="lv-LV" sz="4400" spc="-1" strike="noStrike">
                <a:solidFill>
                  <a:srgbClr val="000000"/>
                </a:solidFill>
                <a:latin typeface="Calibri"/>
                <a:ea typeface="DejaVu Sans"/>
              </a:rPr>
              <a:t>Civiltiesības (5 stundas)</a:t>
            </a:r>
            <a:endParaRPr b="0" lang="lv-LV" sz="4400" spc="-1" strike="noStrike">
              <a:latin typeface="Arial"/>
            </a:endParaRPr>
          </a:p>
        </p:txBody>
      </p:sp>
      <p:sp>
        <p:nvSpPr>
          <p:cNvPr id="93" name="CustomShape 2"/>
          <p:cNvSpPr/>
          <p:nvPr/>
        </p:nvSpPr>
        <p:spPr>
          <a:xfrm>
            <a:off x="214200" y="1357200"/>
            <a:ext cx="8641800" cy="5212800"/>
          </a:xfrm>
          <a:prstGeom prst="rect">
            <a:avLst/>
          </a:prstGeom>
          <a:noFill/>
          <a:ln w="0">
            <a:noFill/>
          </a:ln>
        </p:spPr>
        <p:style>
          <a:lnRef idx="0"/>
          <a:fillRef idx="0"/>
          <a:effectRef idx="0"/>
          <a:fontRef idx="minor"/>
        </p:style>
        <p:txBody>
          <a:bodyPr lIns="90000" rIns="90000" tIns="45000" bIns="45000">
            <a:normAutofit fontScale="44000"/>
          </a:bodyPr>
          <a:p>
            <a:pPr marL="343080" indent="-340920">
              <a:lnSpc>
                <a:spcPct val="100000"/>
              </a:lnSpc>
              <a:spcBef>
                <a:spcPts val="641"/>
              </a:spcBef>
              <a:tabLst>
                <a:tab algn="l" pos="0"/>
              </a:tabLst>
            </a:pPr>
            <a:r>
              <a:rPr b="1" lang="lv-LV" sz="3200" spc="-1" strike="noStrike">
                <a:solidFill>
                  <a:srgbClr val="000000"/>
                </a:solidFill>
                <a:latin typeface="Calibri"/>
                <a:ea typeface="DejaVu Sans"/>
              </a:rPr>
              <a:t>	</a:t>
            </a:r>
            <a:r>
              <a:rPr b="1" lang="lv-LV" sz="3200" spc="-1" strike="noStrike">
                <a:solidFill>
                  <a:srgbClr val="000000"/>
                </a:solidFill>
                <a:latin typeface="Calibri"/>
                <a:ea typeface="DejaVu Sans"/>
              </a:rPr>
              <a:t>Saistība </a:t>
            </a:r>
            <a:r>
              <a:rPr b="0" lang="lv-LV" sz="3200" spc="-1" strike="noStrike">
                <a:solidFill>
                  <a:srgbClr val="000000"/>
                </a:solidFill>
                <a:latin typeface="Calibri"/>
                <a:ea typeface="DejaVu Sans"/>
              </a:rPr>
              <a:t>ir tiesiskā attiecība kurā vienai personai (parādniekam) jāizdara par labu otrai (kreditoram) zināma darbība, kam ir mantiska vērtība un kreditoram ir tiesības prasīt no parādnieka viņa saistības izpildi. </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Saistības neizpilde no viena vai vairāku parādnieku (solidārās saistības vai vairāku saistību gadījumā):</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1. parāda atvieglojums, ko kreditors piešķir personīgi tikai vienam kopparādniekam, nenāk par labu pārējiem;</a:t>
            </a:r>
            <a:endParaRPr b="0" lang="lv-LV" sz="3200" spc="-1" strike="noStrike">
              <a:latin typeface="Arial"/>
            </a:endParaRPr>
          </a:p>
          <a:p>
            <a:pPr marL="343080" indent="-340920">
              <a:lnSpc>
                <a:spcPct val="100000"/>
              </a:lnSpc>
              <a:spcBef>
                <a:spcPts val="641"/>
              </a:spcBef>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2. par tāda nokavējuma sekām, kurā vainīgs tikai viens kopparādnieks, pārējie neatbild, tāpat kā viņi neatbild arī par līgumsodu, ko apsolījis tikai viens no viņiem. Izņemot nokavējumu, visas citas saistībai pretējas atsevišķa kopparādnieka darbības sekas krīt arī uz pārējiem. Tādēļ, ja saistības priekšmets ir bojāts vai iznīcināts aiz viena kopparādnieka vainas, par zaudējumiem atbild arī pārējie.</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fontScale="49000"/>
          </a:bodyPr>
          <a:p>
            <a:pPr algn="ctr">
              <a:lnSpc>
                <a:spcPct val="100000"/>
              </a:lnSpc>
            </a:pPr>
            <a:r>
              <a:rPr b="0" lang="lv-LV" sz="4400" spc="-1" strike="noStrike">
                <a:solidFill>
                  <a:srgbClr val="000000"/>
                </a:solidFill>
                <a:latin typeface="Calibri"/>
                <a:ea typeface="DejaVu Sans"/>
              </a:rPr>
              <a:t>Kriminālatbildības par nodokļu tiesību aktu pārkāpumiem īpatnības</a:t>
            </a:r>
            <a:endParaRPr b="0" lang="lv-LV" sz="4400" spc="-1" strike="noStrike">
              <a:latin typeface="Arial"/>
            </a:endParaRPr>
          </a:p>
        </p:txBody>
      </p:sp>
      <p:sp>
        <p:nvSpPr>
          <p:cNvPr id="140"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a:bodyPr>
          <a:p>
            <a:pPr>
              <a:lnSpc>
                <a:spcPct val="100000"/>
              </a:lnSpc>
              <a:tabLst>
                <a:tab algn="l" pos="0"/>
              </a:tabLst>
            </a:pPr>
            <a:r>
              <a:rPr b="0" lang="lv-LV" sz="3200" spc="-1" strike="noStrike">
                <a:solidFill>
                  <a:srgbClr val="000000"/>
                </a:solidFill>
                <a:latin typeface="Calibri"/>
                <a:ea typeface="DejaVu Sans"/>
              </a:rPr>
              <a:t>Galvenie kriminālsodi, kas ir paredzēti par nodokļu tiesību aktu pārkāpumiem ir naudas sods, brīvības atņemšana, piespiedu darbs, mantas konfiskācija vai tiesību tiesības uz noteiktu vai visu veidu komercdarbību vai uz noteiktu nodarbošanos vai tiesības ieņemt noteiktu amatu atņemšanu.</a:t>
            </a:r>
            <a:endParaRPr b="0" lang="lv-LV" sz="3200" spc="-1" strike="noStrike">
              <a:latin typeface="Arial"/>
            </a:endParaRPr>
          </a:p>
          <a:p>
            <a:pPr>
              <a:lnSpc>
                <a:spcPct val="100000"/>
              </a:lnSpc>
              <a:tabLst>
                <a:tab algn="l" pos="0"/>
              </a:tabLst>
            </a:pPr>
            <a:r>
              <a:rPr b="0" lang="lv-LV" sz="3200" spc="-1" strike="noStrike">
                <a:solidFill>
                  <a:srgbClr val="000000"/>
                </a:solidFill>
                <a:latin typeface="Calibri"/>
                <a:ea typeface="DejaVu Sans"/>
              </a:rPr>
              <a:t>Kriminālatbildība parasti iestājas, ja ar darbībām ir nodarīti zaudējumi lielā apmērā (50 MMA) vai ievērojamā apmērā (10 MMA)</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CustomShape 1"/>
          <p:cNvSpPr/>
          <p:nvPr/>
        </p:nvSpPr>
        <p:spPr>
          <a:xfrm>
            <a:off x="395640" y="332640"/>
            <a:ext cx="8289000" cy="5791320"/>
          </a:xfrm>
          <a:prstGeom prst="rect">
            <a:avLst/>
          </a:prstGeom>
          <a:noFill/>
          <a:ln w="0">
            <a:noFill/>
          </a:ln>
        </p:spPr>
        <p:style>
          <a:lnRef idx="0"/>
          <a:fillRef idx="0"/>
          <a:effectRef idx="0"/>
          <a:fontRef idx="minor"/>
        </p:style>
        <p:txBody>
          <a:bodyPr lIns="90000" rIns="90000" tIns="45000" bIns="45000">
            <a:normAutofit fontScale="67000"/>
          </a:bodyPr>
          <a:p>
            <a:pPr>
              <a:lnSpc>
                <a:spcPct val="100000"/>
              </a:lnSpc>
              <a:spcBef>
                <a:spcPts val="641"/>
              </a:spcBef>
            </a:pPr>
            <a:r>
              <a:rPr b="0" lang="lv-LV" sz="3200" spc="-1" strike="noStrike">
                <a:solidFill>
                  <a:srgbClr val="000000"/>
                </a:solidFill>
                <a:latin typeface="Calibri"/>
                <a:ea typeface="DejaVu Sans"/>
              </a:rPr>
              <a:t>Izvairīšanās no nodokļu nomaksas var izpausties dažādās formās, tajā skaitā nodokļu maksātāja nodokļu maksāšanas pasākumi, grāmatvedības kārtošana, deklarāciju iesniegšana, nodokļu aprēķināšana, nodokļu atvieglojumu izmantošana u.c. Tomēr, kopīgs visām formām un metodēm tas, ka parasti šis tiesību pārkāpums tiek izdarīts ļaunprātīgi vai maldinot nodokļu administrēšanas iestādes, jo tas izpaužas vai nu nepatiesas informācijas sniegšanā par apliekamiem objektiem vai nenodrošinot tām pietiekamu informāciju. Šī iemesla dēļ, izvairīšanās no nodokļu nomaksas uzskatīta par pienākuma būt godīgam pret valsti neizpildi daudzu valstu likumos (Lielbritānija, Spānija, Vācija, Kanāda, ASV, Somija, Francija, etc.).</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CustomShape 1"/>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641"/>
              </a:spcBef>
            </a:pPr>
            <a:r>
              <a:rPr b="0" lang="lv-LV" sz="3200" spc="-1" strike="noStrike">
                <a:solidFill>
                  <a:srgbClr val="000000"/>
                </a:solidFill>
                <a:latin typeface="Calibri"/>
                <a:ea typeface="DejaVu Sans"/>
              </a:rPr>
              <a:t>Nodokļu maksātāji, trešās personas un/vai juridisko personu vadītāji un citi atbildīgie darbinieki, kuri nepilda vai nepienācīgi pilda nodokļu tiesību aktos noteiktos pienākumus ir atbildīgi atbilstoši Administratīvās atbildības likumam, nodokļus reglamentējošajiem normatīvajiem aktiem un  Krimināllikumam.</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JAUTĀJUMI, ATBILDES!</a:t>
            </a:r>
            <a:endParaRPr b="0" lang="lv-LV" sz="4000" spc="-1" strike="noStrike">
              <a:latin typeface="Arial"/>
            </a:endParaRPr>
          </a:p>
        </p:txBody>
      </p:sp>
      <p:pic>
        <p:nvPicPr>
          <p:cNvPr id="144" name="Picture 2" descr="Keičiasi mokesčiai lošimams - Lažybos internetu"/>
          <p:cNvPicPr/>
          <p:nvPr/>
        </p:nvPicPr>
        <p:blipFill>
          <a:blip r:embed="rId1"/>
          <a:stretch/>
        </p:blipFill>
        <p:spPr>
          <a:xfrm>
            <a:off x="2133720" y="2596320"/>
            <a:ext cx="4874760" cy="253152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CustomShape 1"/>
          <p:cNvSpPr/>
          <p:nvPr/>
        </p:nvSpPr>
        <p:spPr>
          <a:xfrm>
            <a:off x="285840" y="642960"/>
            <a:ext cx="8570520" cy="5927040"/>
          </a:xfrm>
          <a:prstGeom prst="rect">
            <a:avLst/>
          </a:prstGeom>
          <a:noFill/>
          <a:ln w="0">
            <a:noFill/>
          </a:ln>
        </p:spPr>
        <p:style>
          <a:lnRef idx="0"/>
          <a:fillRef idx="0"/>
          <a:effectRef idx="0"/>
          <a:fontRef idx="minor"/>
        </p:style>
        <p:txBody>
          <a:bodyPr lIns="90000" rIns="90000" tIns="45000" bIns="45000">
            <a:normAutofit fontScale="28000"/>
          </a:bodyPr>
          <a:p>
            <a:pPr marL="343080" indent="-340920">
              <a:lnSpc>
                <a:spcPct val="100000"/>
              </a:lnSpc>
              <a:spcBef>
                <a:spcPts val="641"/>
              </a:spcBef>
              <a:tabLst>
                <a:tab algn="l" pos="0"/>
              </a:tabLst>
            </a:pPr>
            <a:endParaRPr b="0" lang="lv-LV" sz="1800" spc="-1" strike="noStrike">
              <a:latin typeface="Arial"/>
            </a:endParaRPr>
          </a:p>
          <a:p>
            <a:pPr marL="343080" indent="-340920">
              <a:lnSpc>
                <a:spcPct val="100000"/>
              </a:lnSpc>
              <a:spcBef>
                <a:spcPts val="641"/>
              </a:spcBef>
              <a:tabLst>
                <a:tab algn="l" pos="0"/>
              </a:tabLst>
            </a:pPr>
            <a:r>
              <a:rPr b="1" lang="lv-LV" sz="3200" spc="-1" strike="noStrike">
                <a:solidFill>
                  <a:srgbClr val="000000"/>
                </a:solidFill>
                <a:latin typeface="Calibri"/>
                <a:ea typeface="DejaVu Sans"/>
              </a:rPr>
              <a:t>Iespēja izvēlēties kreditoru</a:t>
            </a:r>
            <a:endParaRPr b="0" lang="lv-LV" sz="3200" spc="-1" strike="noStrike">
              <a:latin typeface="Arial"/>
            </a:endParaRPr>
          </a:p>
          <a:p>
            <a:pPr marL="343080" indent="-340920">
              <a:lnSpc>
                <a:spcPct val="120000"/>
              </a:lnSpc>
              <a:spcBef>
                <a:spcPts val="641"/>
              </a:spcBef>
              <a:tabLst>
                <a:tab algn="l" pos="0"/>
              </a:tabLst>
            </a:pP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	</a:t>
            </a:r>
            <a:r>
              <a:rPr b="0" lang="lv-LV" sz="3200" spc="-1" strike="noStrike">
                <a:solidFill>
                  <a:srgbClr val="000000"/>
                </a:solidFill>
                <a:latin typeface="Calibri"/>
                <a:ea typeface="DejaVu Sans"/>
              </a:rPr>
              <a:t>Parādniekam ir tiesības izvēlēties, kuram no vairākiem kopkreditoriem izpildīt savu saistību, pie kam viņš tam var ieskaitīt arī savus varbūtējos pretprasījumus. Bet ja viens no kopkreditoriem jau cēlis izpildījuma prasību, tad parādniekam nav tiesības samaksāt kautkuram no pārējiem, un tāda samaksa neatsvabina viņu no saistības pret prasības cēlēju. </a:t>
            </a:r>
            <a:endParaRPr b="0" lang="lv-LV" sz="3200" spc="-1" strike="noStrike">
              <a:latin typeface="Arial"/>
            </a:endParaRPr>
          </a:p>
          <a:p>
            <a:pPr marL="343080" indent="-340920">
              <a:lnSpc>
                <a:spcPct val="100000"/>
              </a:lnSpc>
              <a:spcBef>
                <a:spcPts val="641"/>
              </a:spcBef>
              <a:tabLst>
                <a:tab algn="l" pos="0"/>
              </a:tabLst>
            </a:pPr>
            <a:r>
              <a:rPr b="1" lang="lv-LV" sz="3200" spc="-1" strike="noStrike">
                <a:solidFill>
                  <a:srgbClr val="000000"/>
                </a:solidFill>
                <a:latin typeface="Calibri"/>
                <a:ea typeface="DejaVu Sans"/>
              </a:rPr>
              <a:t>Dalītas saistības</a:t>
            </a:r>
            <a:endParaRPr b="0" lang="lv-LV" sz="3200" spc="-1" strike="noStrike">
              <a:latin typeface="Arial"/>
            </a:endParaRPr>
          </a:p>
          <a:p>
            <a:pPr marL="343080" indent="-340920">
              <a:lnSpc>
                <a:spcPct val="120000"/>
              </a:lnSpc>
              <a:spcBef>
                <a:spcPts val="641"/>
              </a:spcBef>
              <a:tabLst>
                <a:tab algn="l" pos="0"/>
              </a:tabLst>
            </a:pPr>
            <a:r>
              <a:rPr b="0" lang="lv-LV" sz="3200" spc="-1" strike="noStrike">
                <a:solidFill>
                  <a:srgbClr val="000000"/>
                </a:solidFill>
                <a:latin typeface="Calibri"/>
                <a:ea typeface="DejaVu Sans"/>
              </a:rPr>
              <a:t>1.  Solidāras saistības nodibina ar līgumu, testamentu vai likumu. Līgums un testaments nodibina solidāru saistību tikai tad, kad līdzēji vai testators to tieši noteikuši. Pēc likuma solidāra saistība nodibinās, kad izpildījuma priekšmets ir nedalāms, un proti, kad tas ir vai nu kāda darbība, vai bezdarbība, tāpat arī kad kāda lieta vairākām personām kopīgi uzticēta glabājumā, patapināta, izīrēta vai ieķīlāta..</a:t>
            </a:r>
            <a:endParaRPr b="0" lang="lv-LV" sz="3200" spc="-1" strike="noStrike">
              <a:latin typeface="Arial"/>
            </a:endParaRPr>
          </a:p>
          <a:p>
            <a:pPr marL="514440" indent="-512280">
              <a:lnSpc>
                <a:spcPct val="120000"/>
              </a:lnSpc>
              <a:spcBef>
                <a:spcPts val="641"/>
              </a:spcBef>
              <a:tabLst>
                <a:tab algn="l" pos="0"/>
              </a:tabLst>
            </a:pPr>
            <a:r>
              <a:rPr b="0" lang="lv-LV" sz="3200" spc="-1" strike="noStrike">
                <a:solidFill>
                  <a:srgbClr val="000000"/>
                </a:solidFill>
                <a:latin typeface="Calibri"/>
                <a:ea typeface="DejaVu Sans"/>
              </a:rPr>
              <a:t>2. Ja saistība ir dalīta, tad katrs kreditors var prasīt tikai savu priekšmeta daļu un katram parādniekam jāizpilda tikai sava saistības daļa.</a:t>
            </a:r>
            <a:endParaRPr b="0" lang="lv-LV" sz="3200" spc="-1" strike="noStrike">
              <a:latin typeface="Arial"/>
            </a:endParaRPr>
          </a:p>
          <a:p>
            <a:pPr marL="514440" indent="-512280">
              <a:lnSpc>
                <a:spcPct val="100000"/>
              </a:lnSpc>
              <a:spcBef>
                <a:spcPts val="641"/>
              </a:spcBef>
              <a:tabLst>
                <a:tab algn="l" pos="0"/>
              </a:tabLst>
            </a:pPr>
            <a:r>
              <a:rPr b="0" lang="lv-LV" sz="3200" spc="-1" strike="noStrike">
                <a:solidFill>
                  <a:srgbClr val="000000"/>
                </a:solidFill>
                <a:latin typeface="Calibri"/>
                <a:ea typeface="DejaVu Sans"/>
              </a:rPr>
              <a:t>  </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CustomShape 1"/>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Autofit/>
          </a:bodyPr>
          <a:p>
            <a:pPr marL="343080" indent="-340920">
              <a:lnSpc>
                <a:spcPct val="100000"/>
              </a:lnSpc>
              <a:spcBef>
                <a:spcPts val="479"/>
              </a:spcBef>
              <a:tabLst>
                <a:tab algn="l" pos="0"/>
              </a:tabLst>
            </a:pPr>
            <a:r>
              <a:rPr b="1" lang="lv-LV" sz="2400" spc="-1" strike="noStrike">
                <a:solidFill>
                  <a:srgbClr val="000000"/>
                </a:solidFill>
                <a:latin typeface="Calibri"/>
                <a:ea typeface="DejaVu Sans"/>
              </a:rPr>
              <a:t>Dalīta saistība</a:t>
            </a:r>
            <a:endParaRPr b="0" lang="lv-LV" sz="2400" spc="-1" strike="noStrike">
              <a:latin typeface="Arial"/>
            </a:endParaRPr>
          </a:p>
          <a:p>
            <a:pPr marL="514440" indent="-512280">
              <a:lnSpc>
                <a:spcPct val="100000"/>
              </a:lnSpc>
              <a:spcBef>
                <a:spcPts val="479"/>
              </a:spcBef>
              <a:buClr>
                <a:srgbClr val="000000"/>
              </a:buClr>
              <a:buFont typeface="StarSymbol"/>
              <a:buAutoNum type="arabicPeriod" startAt="3"/>
              <a:tabLst>
                <a:tab algn="l" pos="0"/>
              </a:tabLst>
            </a:pPr>
            <a:r>
              <a:rPr b="0" lang="lv-LV" sz="2400" spc="-1" strike="noStrike">
                <a:solidFill>
                  <a:srgbClr val="000000"/>
                </a:solidFill>
                <a:latin typeface="Calibri"/>
                <a:ea typeface="DejaVu Sans"/>
              </a:rPr>
              <a:t>Parādnieka mantinieks, kuram bija pienākums izpildīt saistību vai kurš pārvalda mantu, kura ir saistības priekšmets, nav tiesīgs prasīt, lai saistība tiktu sadalīta.</a:t>
            </a:r>
            <a:endParaRPr b="0" lang="lv-LV" sz="2400" spc="-1" strike="noStrike">
              <a:latin typeface="Arial"/>
            </a:endParaRPr>
          </a:p>
          <a:p>
            <a:pPr marL="514440" indent="-512280">
              <a:lnSpc>
                <a:spcPct val="100000"/>
              </a:lnSpc>
              <a:spcBef>
                <a:spcPts val="479"/>
              </a:spcBef>
              <a:tabLst>
                <a:tab algn="l" pos="0"/>
              </a:tabLst>
            </a:pPr>
            <a:r>
              <a:rPr b="0" lang="lv-LV" sz="2400" spc="-1" strike="noStrike">
                <a:solidFill>
                  <a:srgbClr val="000000"/>
                </a:solidFill>
                <a:latin typeface="Calibri"/>
                <a:ea typeface="DejaVu Sans"/>
              </a:rPr>
              <a:t>4.   Viena parādnieka saistība pret vienu kreditoru var tikt izpildīta tikai kā nedalīta saistība, bet parādnieka mantinieki atbild par saistības izpildi samērā ar savām daļām, izņemot gadījumu, kad saistība ir nedalāma.</a:t>
            </a:r>
            <a:endParaRPr b="0" lang="lv-LV" sz="2400" spc="-1" strike="noStrike">
              <a:latin typeface="Arial"/>
            </a:endParaRPr>
          </a:p>
          <a:p>
            <a:pPr marL="343080" indent="-340920">
              <a:lnSpc>
                <a:spcPct val="100000"/>
              </a:lnSpc>
              <a:spcBef>
                <a:spcPts val="479"/>
              </a:spcBef>
              <a:tabLst>
                <a:tab algn="l" pos="0"/>
              </a:tabLst>
            </a:pPr>
            <a:endParaRPr b="0" lang="lv-LV" sz="2400" spc="-1" strike="noStrike">
              <a:latin typeface="Arial"/>
            </a:endParaRPr>
          </a:p>
          <a:p>
            <a:pPr marL="343080" indent="-340920">
              <a:lnSpc>
                <a:spcPct val="100000"/>
              </a:lnSpc>
              <a:spcBef>
                <a:spcPts val="641"/>
              </a:spcBef>
              <a:tabLst>
                <a:tab algn="l" pos="0"/>
              </a:tabLst>
            </a:pPr>
            <a:endParaRPr b="0" lang="lv-LV" sz="24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lv-LV" sz="4000" spc="-1" strike="noStrike">
                <a:solidFill>
                  <a:srgbClr val="000000"/>
                </a:solidFill>
                <a:latin typeface="Calibri"/>
                <a:ea typeface="DejaVu Sans"/>
              </a:rPr>
              <a:t>DISKUSIJA</a:t>
            </a:r>
            <a:endParaRPr b="0" lang="lv-LV" sz="4000" spc="-1" strike="noStrike">
              <a:latin typeface="Arial"/>
            </a:endParaRPr>
          </a:p>
        </p:txBody>
      </p:sp>
      <p:pic>
        <p:nvPicPr>
          <p:cNvPr id="97" name="Picture 2" descr="Civilinė teisė | Juridinės pajėgos"/>
          <p:cNvPicPr/>
          <p:nvPr/>
        </p:nvPicPr>
        <p:blipFill>
          <a:blip r:embed="rId1"/>
          <a:stretch/>
        </p:blipFill>
        <p:spPr>
          <a:xfrm>
            <a:off x="2133720" y="2034360"/>
            <a:ext cx="4874760" cy="365544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r>
              <a:rPr b="0" lang="lv-LV" sz="4400" spc="-1" strike="noStrike">
                <a:solidFill>
                  <a:srgbClr val="000000"/>
                </a:solidFill>
                <a:latin typeface="Calibri"/>
                <a:ea typeface="DejaVu Sans"/>
              </a:rPr>
              <a:t>ELEKTRONISKĀS BANKOPERĀCIJAS</a:t>
            </a:r>
            <a:endParaRPr b="0" lang="lv-LV" sz="4400" spc="-1" strike="noStrike">
              <a:latin typeface="Arial"/>
            </a:endParaRPr>
          </a:p>
        </p:txBody>
      </p:sp>
      <p:sp>
        <p:nvSpPr>
          <p:cNvPr id="99"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fontScale="97000"/>
          </a:bodyPr>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Elektroniskās bankoperācijas pasaulē attīstās ļoti ātri un Latvija nav izņēmums. Bankām tas ļauj paplašināt aktivitātes, tirgus, piedāvāt klientiem jaunus produktus un pakalpojumus, kā arī stiprināt konkurenci. Šīs darbības jomas attīstība paaugstina banku sistēmas efektivitāti kopumā un samazina darījumu izmaksas. Klientiem piedāvā ērtāku un ātrāku servisu, zemākas cenas par bankas pakalpojumiem.</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r>
              <a:rPr b="0" lang="lv-LV" sz="4400" spc="-1" strike="noStrike">
                <a:solidFill>
                  <a:srgbClr val="000000"/>
                </a:solidFill>
                <a:latin typeface="Calibri"/>
                <a:ea typeface="DejaVu Sans"/>
              </a:rPr>
              <a:t>E-bankoperaciju drošība un riski</a:t>
            </a:r>
            <a:endParaRPr b="0" lang="lv-LV" sz="4400" spc="-1" strike="noStrike">
              <a:latin typeface="Arial"/>
            </a:endParaRPr>
          </a:p>
        </p:txBody>
      </p:sp>
      <p:sp>
        <p:nvSpPr>
          <p:cNvPr id="101"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Autofit/>
          </a:bodyPr>
          <a:p>
            <a:pPr>
              <a:lnSpc>
                <a:spcPct val="100000"/>
              </a:lnSpc>
              <a:spcBef>
                <a:spcPts val="641"/>
              </a:spcBef>
            </a:pPr>
            <a:r>
              <a:rPr b="0" lang="lv-LV" sz="3200" spc="-1" strike="noStrike">
                <a:solidFill>
                  <a:srgbClr val="000000"/>
                </a:solidFill>
                <a:latin typeface="Calibri"/>
                <a:ea typeface="DejaVu Sans"/>
              </a:rPr>
              <a:t>Banku kartes. Bankas, gadījumos, kad tiek izdarīti noziegumi ar kartēm, informē par to karšu asociācijas, izmantojot to izveidotas krāpšanas novērošanas sistēmas (piemēram, Mastercard SAFE (System to Avoid Fraud Effectively), vai Visa TC40). Tādā veidā, starptautiskās karšu asociācijas vāc informāciju par sistēmas dalībnieku aktivitātēm un reģistrē noziegumus ar kartēm un ar tiem nodarītos zaudējumus.</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CustomShape 1"/>
          <p:cNvSpPr/>
          <p:nvPr/>
        </p:nvSpPr>
        <p:spPr>
          <a:xfrm>
            <a:off x="457200" y="274680"/>
            <a:ext cx="8227440" cy="1140840"/>
          </a:xfrm>
          <a:prstGeom prst="rect">
            <a:avLst/>
          </a:prstGeom>
          <a:noFill/>
          <a:ln w="0">
            <a:noFill/>
          </a:ln>
        </p:spPr>
        <p:style>
          <a:lnRef idx="0"/>
          <a:fillRef idx="0"/>
          <a:effectRef idx="0"/>
          <a:fontRef idx="minor"/>
        </p:style>
        <p:txBody>
          <a:bodyPr lIns="90000" rIns="90000" tIns="45000" bIns="45000" anchor="ctr">
            <a:normAutofit fontScale="49000"/>
          </a:bodyPr>
          <a:p>
            <a:pPr algn="ctr">
              <a:lnSpc>
                <a:spcPct val="100000"/>
              </a:lnSpc>
            </a:pPr>
            <a:r>
              <a:rPr b="0" lang="lv-LV" sz="4400" spc="-1" strike="noStrike">
                <a:solidFill>
                  <a:srgbClr val="000000"/>
                </a:solidFill>
                <a:latin typeface="Calibri"/>
                <a:ea typeface="DejaVu Sans"/>
              </a:rPr>
              <a:t>Elektronisko maksājumu instrumentu lietotājam ir pienākums:</a:t>
            </a:r>
            <a:endParaRPr b="0" lang="lv-LV" sz="4400" spc="-1" strike="noStrike">
              <a:latin typeface="Arial"/>
            </a:endParaRPr>
          </a:p>
        </p:txBody>
      </p:sp>
      <p:sp>
        <p:nvSpPr>
          <p:cNvPr id="103" name="CustomShape 2"/>
          <p:cNvSpPr/>
          <p:nvPr/>
        </p:nvSpPr>
        <p:spPr>
          <a:xfrm>
            <a:off x="457200" y="1600200"/>
            <a:ext cx="8227440" cy="4523760"/>
          </a:xfrm>
          <a:prstGeom prst="rect">
            <a:avLst/>
          </a:prstGeom>
          <a:noFill/>
          <a:ln w="0">
            <a:noFill/>
          </a:ln>
        </p:spPr>
        <p:style>
          <a:lnRef idx="0"/>
          <a:fillRef idx="0"/>
          <a:effectRef idx="0"/>
          <a:fontRef idx="minor"/>
        </p:style>
        <p:txBody>
          <a:bodyPr lIns="90000" rIns="90000" tIns="45000" bIns="45000">
            <a:normAutofit fontScale="34000"/>
          </a:bodyPr>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Ievērot elektronisko maksājumu instrumentu (bankas karte, interneta banka, bakas mobilā lietotne) sniegšanas un lietošanas noteikumus</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Nekavējoties ziņot bankai par elektroniskā maksājumu instrumenta (piemēram, kartes) nozaudēšanu</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Glabāt elektronisko maksājumu instrumentu un bankas izsniegtos lietotāja identifikācijas līdzekļus (PIN kods, kodu kalkulators, kodu karte u.c.) </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Neatcelt maksājuma uzdevumu, iesniegtu izmantojot elektroniskos maksājumu līdzekļus</a:t>
            </a:r>
            <a:endParaRPr b="0" lang="lv-LV" sz="3200" spc="-1" strike="noStrike">
              <a:latin typeface="Arial"/>
            </a:endParaRPr>
          </a:p>
          <a:p>
            <a:pPr marL="343080" indent="-340920">
              <a:lnSpc>
                <a:spcPct val="100000"/>
              </a:lnSpc>
              <a:spcBef>
                <a:spcPts val="641"/>
              </a:spcBef>
              <a:buClr>
                <a:srgbClr val="000000"/>
              </a:buClr>
              <a:buFont typeface="Arial"/>
              <a:buChar char="•"/>
            </a:pPr>
            <a:r>
              <a:rPr b="0" lang="lv-LV" sz="3200" spc="-1" strike="noStrike">
                <a:solidFill>
                  <a:srgbClr val="000000"/>
                </a:solidFill>
                <a:latin typeface="Calibri"/>
                <a:ea typeface="DejaVu Sans"/>
              </a:rPr>
              <a:t>Droši glabāt savas maksājumu kartes PIN kodu (PIN kodam jābūt zināmam tikai kartes īpašniekam, to nedrīkst izpaust citām personām, tas ir jāglabā atsevišķi no kartes t.i. to nedrīkst rakstīt uz kartes vai uz cita priekšmeta, kas atrodas kopā ar karti u.c.)</a:t>
            </a:r>
            <a:endParaRPr b="0" lang="lv-LV" sz="3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2757</TotalTime>
  <Application>LibreOffice/7.0.6.2$Linux_X86_64 LibreOffice_project/00$Build-2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2021-04-09T15:38:34Z</dcterms:created>
  <dc:creator>Grazina</dc:creator>
  <dc:description/>
  <dc:language>lv-LV</dc:language>
  <cp:lastModifiedBy>Andrejs Vanags</cp:lastModifiedBy>
  <dcterms:modified xsi:type="dcterms:W3CDTF">2021-08-13T11:23:49Z</dcterms:modified>
  <cp:revision>174</cp:revision>
  <dc:subject/>
  <dc:title>Slide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r8>1</vt:r8>
  </property>
  <property fmtid="{D5CDD505-2E9C-101B-9397-08002B2CF9AE}" pid="3" name="Notes">
    <vt:r8>1</vt:r8>
  </property>
  <property fmtid="{D5CDD505-2E9C-101B-9397-08002B2CF9AE}" pid="4" name="PresentationFormat">
    <vt:lpwstr>On-screen Show (4:3)</vt:lpwstr>
  </property>
  <property fmtid="{D5CDD505-2E9C-101B-9397-08002B2CF9AE}" pid="5" name="Slides">
    <vt:r8>34</vt:r8>
  </property>
</Properties>
</file>